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handoutMasterIdLst>
    <p:handoutMasterId r:id="rId32"/>
  </p:handoutMasterIdLst>
  <p:sldIdLst>
    <p:sldId id="256" r:id="rId2"/>
    <p:sldId id="257" r:id="rId3"/>
    <p:sldId id="258" r:id="rId4"/>
    <p:sldId id="271" r:id="rId5"/>
    <p:sldId id="259" r:id="rId6"/>
    <p:sldId id="260" r:id="rId7"/>
    <p:sldId id="261" r:id="rId8"/>
    <p:sldId id="263" r:id="rId9"/>
    <p:sldId id="269" r:id="rId10"/>
    <p:sldId id="267" r:id="rId11"/>
    <p:sldId id="264" r:id="rId12"/>
    <p:sldId id="265" r:id="rId13"/>
    <p:sldId id="266" r:id="rId14"/>
    <p:sldId id="268" r:id="rId15"/>
    <p:sldId id="270" r:id="rId16"/>
    <p:sldId id="272" r:id="rId17"/>
    <p:sldId id="273" r:id="rId18"/>
    <p:sldId id="274" r:id="rId19"/>
    <p:sldId id="275" r:id="rId20"/>
    <p:sldId id="278" r:id="rId21"/>
    <p:sldId id="276" r:id="rId22"/>
    <p:sldId id="277" r:id="rId23"/>
    <p:sldId id="279" r:id="rId24"/>
    <p:sldId id="280" r:id="rId25"/>
    <p:sldId id="281" r:id="rId26"/>
    <p:sldId id="282" r:id="rId27"/>
    <p:sldId id="286" r:id="rId28"/>
    <p:sldId id="284" r:id="rId29"/>
    <p:sldId id="283" r:id="rId30"/>
    <p:sldId id="285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gray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725" autoAdjust="0"/>
  </p:normalViewPr>
  <p:slideViewPr>
    <p:cSldViewPr snapToGrid="0" snapToObjects="1">
      <p:cViewPr>
        <p:scale>
          <a:sx n="53" d="100"/>
          <a:sy n="53" d="100"/>
        </p:scale>
        <p:origin x="-235" y="-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ic's%20Laptop\Downloads\Vit%20D%20summary%20data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ic's%20Laptop\Downloads\Vit%20D%20summary%20data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ic's%20Laptop\Documents\F1\Vit%20D%20summary%20data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ic's%20Laptop\Documents\F1\Vit%20D%20summary%20data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ic's%20Laptop\Documents\F1\Vit%20D%20summary%20data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ic's%20Laptop\Downloads\Vit%20D%20summary%20dat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lang="en-GB"/>
            </a:pPr>
            <a:r>
              <a:rPr lang="en-US"/>
              <a:t>Total</a:t>
            </a:r>
            <a:r>
              <a:rPr lang="en-US" baseline="0"/>
              <a:t> Tests done</a:t>
            </a:r>
            <a:endParaRPr lang="en-US"/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'Total Graphs'!$B$1</c:f>
              <c:strCache>
                <c:ptCount val="1"/>
                <c:pt idx="0">
                  <c:v>Count of Hosp No   </c:v>
                </c:pt>
              </c:strCache>
            </c:strRef>
          </c:tx>
          <c:cat>
            <c:strRef>
              <c:f>'Total Graphs'!$A$2:$A$6</c:f>
              <c:strCache>
                <c:ptCount val="5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</c:strCache>
            </c:strRef>
          </c:cat>
          <c:val>
            <c:numRef>
              <c:f>'Total Graphs'!$B$2:$B$6</c:f>
              <c:numCache>
                <c:formatCode>General</c:formatCode>
                <c:ptCount val="5"/>
                <c:pt idx="0">
                  <c:v>433</c:v>
                </c:pt>
                <c:pt idx="1">
                  <c:v>540</c:v>
                </c:pt>
                <c:pt idx="2">
                  <c:v>710</c:v>
                </c:pt>
                <c:pt idx="3">
                  <c:v>991</c:v>
                </c:pt>
                <c:pt idx="4">
                  <c:v>1327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195520"/>
        <c:axId val="31197056"/>
      </c:lineChart>
      <c:catAx>
        <c:axId val="311955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lang="en-GB"/>
            </a:pPr>
            <a:endParaRPr lang="en-US"/>
          </a:p>
        </c:txPr>
        <c:crossAx val="31197056"/>
        <c:crosses val="autoZero"/>
        <c:auto val="1"/>
        <c:lblAlgn val="ctr"/>
        <c:lblOffset val="100"/>
        <c:noMultiLvlLbl val="0"/>
      </c:catAx>
      <c:valAx>
        <c:axId val="311970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en-GB"/>
            </a:pPr>
            <a:endParaRPr lang="en-US"/>
          </a:p>
        </c:txPr>
        <c:crossAx val="3119552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Seasonality!$B$31</c:f>
              <c:strCache>
                <c:ptCount val="1"/>
                <c:pt idx="0">
                  <c:v>Adequate</c:v>
                </c:pt>
              </c:strCache>
            </c:strRef>
          </c:tx>
          <c:marker>
            <c:symbol val="none"/>
          </c:marker>
          <c:cat>
            <c:strRef>
              <c:f>Seasonality!$A$32:$A$43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Seasonality!$B$32:$B$43</c:f>
              <c:numCache>
                <c:formatCode>0%</c:formatCode>
                <c:ptCount val="12"/>
                <c:pt idx="0">
                  <c:v>0.43681318681318698</c:v>
                </c:pt>
                <c:pt idx="1">
                  <c:v>0.49166666666666697</c:v>
                </c:pt>
                <c:pt idx="2">
                  <c:v>0.38349514563106801</c:v>
                </c:pt>
                <c:pt idx="3">
                  <c:v>0.64797507788162001</c:v>
                </c:pt>
                <c:pt idx="4">
                  <c:v>0.67657992565055802</c:v>
                </c:pt>
                <c:pt idx="5">
                  <c:v>0.80072463768115998</c:v>
                </c:pt>
                <c:pt idx="6">
                  <c:v>0.81114551083591302</c:v>
                </c:pt>
                <c:pt idx="7">
                  <c:v>0.75577557755775604</c:v>
                </c:pt>
                <c:pt idx="8">
                  <c:v>0.68727272727272704</c:v>
                </c:pt>
                <c:pt idx="9">
                  <c:v>0.70279720279720304</c:v>
                </c:pt>
                <c:pt idx="10">
                  <c:v>0.61714285714285699</c:v>
                </c:pt>
                <c:pt idx="11">
                  <c:v>0.54789272030651304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Seasonality!$C$31</c:f>
              <c:strCache>
                <c:ptCount val="1"/>
                <c:pt idx="0">
                  <c:v>Deficient</c:v>
                </c:pt>
              </c:strCache>
            </c:strRef>
          </c:tx>
          <c:marker>
            <c:symbol val="none"/>
          </c:marker>
          <c:cat>
            <c:strRef>
              <c:f>Seasonality!$A$32:$A$43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Seasonality!$C$32:$C$43</c:f>
              <c:numCache>
                <c:formatCode>0%</c:formatCode>
                <c:ptCount val="12"/>
                <c:pt idx="0">
                  <c:v>0.244505494505495</c:v>
                </c:pt>
                <c:pt idx="1">
                  <c:v>0.16944444444444501</c:v>
                </c:pt>
                <c:pt idx="2">
                  <c:v>0.233009708737864</c:v>
                </c:pt>
                <c:pt idx="3">
                  <c:v>9.6573208722741402E-2</c:v>
                </c:pt>
                <c:pt idx="4">
                  <c:v>9.6654275092936795E-2</c:v>
                </c:pt>
                <c:pt idx="5">
                  <c:v>4.3478260869565202E-2</c:v>
                </c:pt>
                <c:pt idx="6">
                  <c:v>5.2631578947368397E-2</c:v>
                </c:pt>
                <c:pt idx="7">
                  <c:v>8.2508250825082494E-2</c:v>
                </c:pt>
                <c:pt idx="8">
                  <c:v>6.5454545454545501E-2</c:v>
                </c:pt>
                <c:pt idx="9">
                  <c:v>9.4405594405594401E-2</c:v>
                </c:pt>
                <c:pt idx="10">
                  <c:v>0.1</c:v>
                </c:pt>
                <c:pt idx="11">
                  <c:v>0.17241379310344801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Seasonality!$D$31</c:f>
              <c:strCache>
                <c:ptCount val="1"/>
                <c:pt idx="0">
                  <c:v>Insufficient</c:v>
                </c:pt>
              </c:strCache>
            </c:strRef>
          </c:tx>
          <c:marker>
            <c:symbol val="none"/>
          </c:marker>
          <c:cat>
            <c:strRef>
              <c:f>Seasonality!$A$32:$A$43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Seasonality!$D$32:$D$43</c:f>
              <c:numCache>
                <c:formatCode>0%</c:formatCode>
                <c:ptCount val="12"/>
                <c:pt idx="0">
                  <c:v>0.28021978021978</c:v>
                </c:pt>
                <c:pt idx="1">
                  <c:v>0.30833333333333302</c:v>
                </c:pt>
                <c:pt idx="2">
                  <c:v>0.32038834951456302</c:v>
                </c:pt>
                <c:pt idx="3">
                  <c:v>0.22429906542056099</c:v>
                </c:pt>
                <c:pt idx="4">
                  <c:v>0.21189591078066899</c:v>
                </c:pt>
                <c:pt idx="5">
                  <c:v>0.14855072463768099</c:v>
                </c:pt>
                <c:pt idx="6">
                  <c:v>0.13003095975232201</c:v>
                </c:pt>
                <c:pt idx="7">
                  <c:v>0.158415841584158</c:v>
                </c:pt>
                <c:pt idx="8">
                  <c:v>0.24363636363636401</c:v>
                </c:pt>
                <c:pt idx="9">
                  <c:v>0.18181818181818199</c:v>
                </c:pt>
                <c:pt idx="10">
                  <c:v>0.27428571428571402</c:v>
                </c:pt>
                <c:pt idx="11">
                  <c:v>0.24904214559387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Seasonality!$E$31</c:f>
              <c:strCache>
                <c:ptCount val="1"/>
                <c:pt idx="0">
                  <c:v>Severely Deficient</c:v>
                </c:pt>
              </c:strCache>
            </c:strRef>
          </c:tx>
          <c:marker>
            <c:symbol val="none"/>
          </c:marker>
          <c:cat>
            <c:strRef>
              <c:f>Seasonality!$A$32:$A$43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Seasonality!$E$32:$E$43</c:f>
              <c:numCache>
                <c:formatCode>0%</c:formatCode>
                <c:ptCount val="12"/>
                <c:pt idx="0">
                  <c:v>3.8461538461538498E-2</c:v>
                </c:pt>
                <c:pt idx="1">
                  <c:v>3.05555555555556E-2</c:v>
                </c:pt>
                <c:pt idx="2">
                  <c:v>6.3106796116504896E-2</c:v>
                </c:pt>
                <c:pt idx="3">
                  <c:v>3.1152647975077899E-2</c:v>
                </c:pt>
                <c:pt idx="4">
                  <c:v>1.4869888475836399E-2</c:v>
                </c:pt>
                <c:pt idx="5">
                  <c:v>7.2463768115942004E-3</c:v>
                </c:pt>
                <c:pt idx="6">
                  <c:v>6.19195046439628E-3</c:v>
                </c:pt>
                <c:pt idx="7">
                  <c:v>3.3003300330032999E-3</c:v>
                </c:pt>
                <c:pt idx="8">
                  <c:v>3.6363636363636398E-3</c:v>
                </c:pt>
                <c:pt idx="9">
                  <c:v>2.0979020979021001E-2</c:v>
                </c:pt>
                <c:pt idx="10">
                  <c:v>8.5714285714285701E-3</c:v>
                </c:pt>
                <c:pt idx="11">
                  <c:v>3.0651340996168602E-2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1324800"/>
        <c:axId val="71326336"/>
      </c:lineChart>
      <c:catAx>
        <c:axId val="713248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lang="en-GB"/>
            </a:pPr>
            <a:endParaRPr lang="en-US"/>
          </a:p>
        </c:txPr>
        <c:crossAx val="71326336"/>
        <c:crosses val="autoZero"/>
        <c:auto val="1"/>
        <c:lblAlgn val="ctr"/>
        <c:lblOffset val="100"/>
        <c:noMultiLvlLbl val="0"/>
      </c:catAx>
      <c:valAx>
        <c:axId val="7132633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lang="en-GB"/>
            </a:pPr>
            <a:endParaRPr lang="en-US"/>
          </a:p>
        </c:txPr>
        <c:crossAx val="71324800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lang="en-GB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Prevalence!$B$9</c:f>
              <c:strCache>
                <c:ptCount val="1"/>
                <c:pt idx="0">
                  <c:v>2007-8</c:v>
                </c:pt>
              </c:strCache>
            </c:strRef>
          </c:tx>
          <c:invertIfNegative val="0"/>
          <c:cat>
            <c:strRef>
              <c:f>Prevalence!$A$10:$A$14</c:f>
              <c:strCache>
                <c:ptCount val="5"/>
                <c:pt idx="0">
                  <c:v>Toxic</c:v>
                </c:pt>
                <c:pt idx="1">
                  <c:v>Adequate</c:v>
                </c:pt>
                <c:pt idx="2">
                  <c:v>Insufficient</c:v>
                </c:pt>
                <c:pt idx="3">
                  <c:v>Deficient</c:v>
                </c:pt>
                <c:pt idx="4">
                  <c:v>Severely Deficient</c:v>
                </c:pt>
              </c:strCache>
            </c:strRef>
          </c:cat>
          <c:val>
            <c:numRef>
              <c:f>Prevalence!$B$10:$B$14</c:f>
              <c:numCache>
                <c:formatCode>0%</c:formatCode>
                <c:ptCount val="5"/>
                <c:pt idx="0">
                  <c:v>2.6634382566585998E-2</c:v>
                </c:pt>
                <c:pt idx="1">
                  <c:v>0.63922518159806296</c:v>
                </c:pt>
                <c:pt idx="2">
                  <c:v>0.210653753026634</c:v>
                </c:pt>
                <c:pt idx="3">
                  <c:v>0.101694915254237</c:v>
                </c:pt>
                <c:pt idx="4">
                  <c:v>2.17917675544794E-2</c:v>
                </c:pt>
              </c:numCache>
            </c:numRef>
          </c:val>
        </c:ser>
        <c:ser>
          <c:idx val="1"/>
          <c:order val="1"/>
          <c:tx>
            <c:strRef>
              <c:f>Prevalence!$C$9</c:f>
              <c:strCache>
                <c:ptCount val="1"/>
                <c:pt idx="0">
                  <c:v>2008-9</c:v>
                </c:pt>
              </c:strCache>
            </c:strRef>
          </c:tx>
          <c:invertIfNegative val="0"/>
          <c:cat>
            <c:strRef>
              <c:f>Prevalence!$A$10:$A$14</c:f>
              <c:strCache>
                <c:ptCount val="5"/>
                <c:pt idx="0">
                  <c:v>Toxic</c:v>
                </c:pt>
                <c:pt idx="1">
                  <c:v>Adequate</c:v>
                </c:pt>
                <c:pt idx="2">
                  <c:v>Insufficient</c:v>
                </c:pt>
                <c:pt idx="3">
                  <c:v>Deficient</c:v>
                </c:pt>
                <c:pt idx="4">
                  <c:v>Severely Deficient</c:v>
                </c:pt>
              </c:strCache>
            </c:strRef>
          </c:cat>
          <c:val>
            <c:numRef>
              <c:f>Prevalence!$C$10:$C$14</c:f>
              <c:numCache>
                <c:formatCode>0%</c:formatCode>
                <c:ptCount val="5"/>
                <c:pt idx="0">
                  <c:v>3.8910505836575902E-3</c:v>
                </c:pt>
                <c:pt idx="1">
                  <c:v>0.70428015564202295</c:v>
                </c:pt>
                <c:pt idx="2">
                  <c:v>0.18677042801556401</c:v>
                </c:pt>
                <c:pt idx="3">
                  <c:v>8.9494163424124501E-2</c:v>
                </c:pt>
                <c:pt idx="4">
                  <c:v>1.5564202334630401E-2</c:v>
                </c:pt>
              </c:numCache>
            </c:numRef>
          </c:val>
        </c:ser>
        <c:ser>
          <c:idx val="2"/>
          <c:order val="2"/>
          <c:tx>
            <c:strRef>
              <c:f>Prevalence!$D$9</c:f>
              <c:strCache>
                <c:ptCount val="1"/>
                <c:pt idx="0">
                  <c:v>2009-10</c:v>
                </c:pt>
              </c:strCache>
            </c:strRef>
          </c:tx>
          <c:invertIfNegative val="0"/>
          <c:cat>
            <c:strRef>
              <c:f>Prevalence!$A$10:$A$14</c:f>
              <c:strCache>
                <c:ptCount val="5"/>
                <c:pt idx="0">
                  <c:v>Toxic</c:v>
                </c:pt>
                <c:pt idx="1">
                  <c:v>Adequate</c:v>
                </c:pt>
                <c:pt idx="2">
                  <c:v>Insufficient</c:v>
                </c:pt>
                <c:pt idx="3">
                  <c:v>Deficient</c:v>
                </c:pt>
                <c:pt idx="4">
                  <c:v>Severely Deficient</c:v>
                </c:pt>
              </c:strCache>
            </c:strRef>
          </c:cat>
          <c:val>
            <c:numRef>
              <c:f>Prevalence!$D$10:$D$14</c:f>
              <c:numCache>
                <c:formatCode>0%</c:formatCode>
                <c:ptCount val="5"/>
                <c:pt idx="0">
                  <c:v>5.9523809523809503E-3</c:v>
                </c:pt>
                <c:pt idx="1">
                  <c:v>0.66517857142857195</c:v>
                </c:pt>
                <c:pt idx="2">
                  <c:v>0.20833333333333301</c:v>
                </c:pt>
                <c:pt idx="3">
                  <c:v>0.101190476190476</c:v>
                </c:pt>
                <c:pt idx="4">
                  <c:v>1.9345238095238099E-2</c:v>
                </c:pt>
              </c:numCache>
            </c:numRef>
          </c:val>
        </c:ser>
        <c:ser>
          <c:idx val="3"/>
          <c:order val="3"/>
          <c:tx>
            <c:strRef>
              <c:f>Prevalence!$E$9</c:f>
              <c:strCache>
                <c:ptCount val="1"/>
                <c:pt idx="0">
                  <c:v>2010-11</c:v>
                </c:pt>
              </c:strCache>
            </c:strRef>
          </c:tx>
          <c:invertIfNegative val="0"/>
          <c:cat>
            <c:strRef>
              <c:f>Prevalence!$A$10:$A$14</c:f>
              <c:strCache>
                <c:ptCount val="5"/>
                <c:pt idx="0">
                  <c:v>Toxic</c:v>
                </c:pt>
                <c:pt idx="1">
                  <c:v>Adequate</c:v>
                </c:pt>
                <c:pt idx="2">
                  <c:v>Insufficient</c:v>
                </c:pt>
                <c:pt idx="3">
                  <c:v>Deficient</c:v>
                </c:pt>
                <c:pt idx="4">
                  <c:v>Severely Deficient</c:v>
                </c:pt>
              </c:strCache>
            </c:strRef>
          </c:cat>
          <c:val>
            <c:numRef>
              <c:f>Prevalence!$E$10:$E$14</c:f>
              <c:numCache>
                <c:formatCode>0%</c:formatCode>
                <c:ptCount val="5"/>
                <c:pt idx="0">
                  <c:v>1.06609808102345E-3</c:v>
                </c:pt>
                <c:pt idx="1">
                  <c:v>0.556503198294243</c:v>
                </c:pt>
                <c:pt idx="2">
                  <c:v>0.27398720682302802</c:v>
                </c:pt>
                <c:pt idx="3">
                  <c:v>0.14925373134328401</c:v>
                </c:pt>
                <c:pt idx="4">
                  <c:v>1.91897654584222E-2</c:v>
                </c:pt>
              </c:numCache>
            </c:numRef>
          </c:val>
        </c:ser>
        <c:ser>
          <c:idx val="4"/>
          <c:order val="4"/>
          <c:tx>
            <c:strRef>
              <c:f>Prevalence!$F$9</c:f>
              <c:strCache>
                <c:ptCount val="1"/>
                <c:pt idx="0">
                  <c:v>2011-12</c:v>
                </c:pt>
              </c:strCache>
            </c:strRef>
          </c:tx>
          <c:invertIfNegative val="0"/>
          <c:cat>
            <c:strRef>
              <c:f>Prevalence!$A$10:$A$14</c:f>
              <c:strCache>
                <c:ptCount val="5"/>
                <c:pt idx="0">
                  <c:v>Toxic</c:v>
                </c:pt>
                <c:pt idx="1">
                  <c:v>Adequate</c:v>
                </c:pt>
                <c:pt idx="2">
                  <c:v>Insufficient</c:v>
                </c:pt>
                <c:pt idx="3">
                  <c:v>Deficient</c:v>
                </c:pt>
                <c:pt idx="4">
                  <c:v>Severely Deficient</c:v>
                </c:pt>
              </c:strCache>
            </c:strRef>
          </c:cat>
          <c:val>
            <c:numRef>
              <c:f>Prevalence!$F$10:$F$14</c:f>
              <c:numCache>
                <c:formatCode>0%</c:formatCode>
                <c:ptCount val="5"/>
                <c:pt idx="0">
                  <c:v>2.37529691211401E-3</c:v>
                </c:pt>
                <c:pt idx="1">
                  <c:v>0.57719714964370605</c:v>
                </c:pt>
                <c:pt idx="2">
                  <c:v>0.24148851939825799</c:v>
                </c:pt>
                <c:pt idx="3">
                  <c:v>0.14726840855106901</c:v>
                </c:pt>
                <c:pt idx="4">
                  <c:v>3.1670625494853499E-2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6526720"/>
        <c:axId val="36536704"/>
      </c:barChart>
      <c:catAx>
        <c:axId val="365267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lang="en-GB"/>
            </a:pPr>
            <a:endParaRPr lang="en-US"/>
          </a:p>
        </c:txPr>
        <c:crossAx val="36536704"/>
        <c:crosses val="autoZero"/>
        <c:auto val="1"/>
        <c:lblAlgn val="ctr"/>
        <c:lblOffset val="100"/>
        <c:noMultiLvlLbl val="0"/>
      </c:catAx>
      <c:valAx>
        <c:axId val="3653670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lang="en-GB"/>
            </a:pPr>
            <a:endParaRPr lang="en-US"/>
          </a:p>
        </c:txPr>
        <c:crossAx val="36526720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lang="en-GB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Prevalence!$B$33</c:f>
              <c:strCache>
                <c:ptCount val="1"/>
                <c:pt idx="0">
                  <c:v>2008-9</c:v>
                </c:pt>
              </c:strCache>
            </c:strRef>
          </c:tx>
          <c:invertIfNegative val="0"/>
          <c:cat>
            <c:strRef>
              <c:f>Prevalence!$A$34:$A$38</c:f>
              <c:strCache>
                <c:ptCount val="5"/>
                <c:pt idx="0">
                  <c:v>Toxic</c:v>
                </c:pt>
                <c:pt idx="1">
                  <c:v>Adequate</c:v>
                </c:pt>
                <c:pt idx="2">
                  <c:v>Insufficient</c:v>
                </c:pt>
                <c:pt idx="3">
                  <c:v>Deficient</c:v>
                </c:pt>
                <c:pt idx="4">
                  <c:v>Severely Deficient</c:v>
                </c:pt>
              </c:strCache>
            </c:strRef>
          </c:cat>
          <c:val>
            <c:numRef>
              <c:f>Prevalence!$B$34:$B$38</c:f>
              <c:numCache>
                <c:formatCode>0%</c:formatCode>
                <c:ptCount val="5"/>
                <c:pt idx="0">
                  <c:v>0</c:v>
                </c:pt>
                <c:pt idx="1">
                  <c:v>0.67114093959731602</c:v>
                </c:pt>
                <c:pt idx="2">
                  <c:v>0.22483221476510101</c:v>
                </c:pt>
                <c:pt idx="3">
                  <c:v>8.7248322147651006E-2</c:v>
                </c:pt>
                <c:pt idx="4">
                  <c:v>1.67785234899329E-2</c:v>
                </c:pt>
              </c:numCache>
            </c:numRef>
          </c:val>
        </c:ser>
        <c:ser>
          <c:idx val="1"/>
          <c:order val="1"/>
          <c:tx>
            <c:strRef>
              <c:f>Prevalence!$C$33</c:f>
              <c:strCache>
                <c:ptCount val="1"/>
                <c:pt idx="0">
                  <c:v>2009-10</c:v>
                </c:pt>
              </c:strCache>
            </c:strRef>
          </c:tx>
          <c:invertIfNegative val="0"/>
          <c:cat>
            <c:strRef>
              <c:f>Prevalence!$A$34:$A$38</c:f>
              <c:strCache>
                <c:ptCount val="5"/>
                <c:pt idx="0">
                  <c:v>Toxic</c:v>
                </c:pt>
                <c:pt idx="1">
                  <c:v>Adequate</c:v>
                </c:pt>
                <c:pt idx="2">
                  <c:v>Insufficient</c:v>
                </c:pt>
                <c:pt idx="3">
                  <c:v>Deficient</c:v>
                </c:pt>
                <c:pt idx="4">
                  <c:v>Severely Deficient</c:v>
                </c:pt>
              </c:strCache>
            </c:strRef>
          </c:cat>
          <c:val>
            <c:numRef>
              <c:f>Prevalence!$C$34:$C$38</c:f>
              <c:numCache>
                <c:formatCode>0%</c:formatCode>
                <c:ptCount val="5"/>
                <c:pt idx="0">
                  <c:v>0</c:v>
                </c:pt>
                <c:pt idx="1">
                  <c:v>0.62048192771084298</c:v>
                </c:pt>
                <c:pt idx="2">
                  <c:v>0.23192771084337299</c:v>
                </c:pt>
                <c:pt idx="3">
                  <c:v>0.120481927710843</c:v>
                </c:pt>
                <c:pt idx="4">
                  <c:v>2.7108433734939801E-2</c:v>
                </c:pt>
              </c:numCache>
            </c:numRef>
          </c:val>
        </c:ser>
        <c:ser>
          <c:idx val="2"/>
          <c:order val="2"/>
          <c:tx>
            <c:strRef>
              <c:f>Prevalence!$D$33</c:f>
              <c:strCache>
                <c:ptCount val="1"/>
                <c:pt idx="0">
                  <c:v>2010-11</c:v>
                </c:pt>
              </c:strCache>
            </c:strRef>
          </c:tx>
          <c:invertIfNegative val="0"/>
          <c:cat>
            <c:strRef>
              <c:f>Prevalence!$A$34:$A$38</c:f>
              <c:strCache>
                <c:ptCount val="5"/>
                <c:pt idx="0">
                  <c:v>Toxic</c:v>
                </c:pt>
                <c:pt idx="1">
                  <c:v>Adequate</c:v>
                </c:pt>
                <c:pt idx="2">
                  <c:v>Insufficient</c:v>
                </c:pt>
                <c:pt idx="3">
                  <c:v>Deficient</c:v>
                </c:pt>
                <c:pt idx="4">
                  <c:v>Severely Deficient</c:v>
                </c:pt>
              </c:strCache>
            </c:strRef>
          </c:cat>
          <c:val>
            <c:numRef>
              <c:f>Prevalence!$D$34:$D$38</c:f>
              <c:numCache>
                <c:formatCode>0%</c:formatCode>
                <c:ptCount val="5"/>
                <c:pt idx="0">
                  <c:v>2.2271714922049001E-3</c:v>
                </c:pt>
                <c:pt idx="1">
                  <c:v>0.53229398663697103</c:v>
                </c:pt>
                <c:pt idx="2">
                  <c:v>0.258351893095768</c:v>
                </c:pt>
                <c:pt idx="3">
                  <c:v>0.18262806236080201</c:v>
                </c:pt>
                <c:pt idx="4">
                  <c:v>2.44988864142539E-2</c:v>
                </c:pt>
              </c:numCache>
            </c:numRef>
          </c:val>
        </c:ser>
        <c:ser>
          <c:idx val="3"/>
          <c:order val="3"/>
          <c:tx>
            <c:strRef>
              <c:f>Prevalence!$E$33</c:f>
              <c:strCache>
                <c:ptCount val="1"/>
                <c:pt idx="0">
                  <c:v>2011-12</c:v>
                </c:pt>
              </c:strCache>
            </c:strRef>
          </c:tx>
          <c:invertIfNegative val="0"/>
          <c:cat>
            <c:strRef>
              <c:f>Prevalence!$A$34:$A$38</c:f>
              <c:strCache>
                <c:ptCount val="5"/>
                <c:pt idx="0">
                  <c:v>Toxic</c:v>
                </c:pt>
                <c:pt idx="1">
                  <c:v>Adequate</c:v>
                </c:pt>
                <c:pt idx="2">
                  <c:v>Insufficient</c:v>
                </c:pt>
                <c:pt idx="3">
                  <c:v>Deficient</c:v>
                </c:pt>
                <c:pt idx="4">
                  <c:v>Severely Deficient</c:v>
                </c:pt>
              </c:strCache>
            </c:strRef>
          </c:cat>
          <c:val>
            <c:numRef>
              <c:f>Prevalence!$E$34:$E$38</c:f>
              <c:numCache>
                <c:formatCode>0%</c:formatCode>
                <c:ptCount val="5"/>
                <c:pt idx="0">
                  <c:v>0</c:v>
                </c:pt>
                <c:pt idx="1">
                  <c:v>0.52265372168284796</c:v>
                </c:pt>
                <c:pt idx="2">
                  <c:v>0.26375404530744301</c:v>
                </c:pt>
                <c:pt idx="3">
                  <c:v>0.16181229773462799</c:v>
                </c:pt>
                <c:pt idx="4">
                  <c:v>5.1779935275080902E-2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6564352"/>
        <c:axId val="36574336"/>
      </c:barChart>
      <c:catAx>
        <c:axId val="365643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lang="en-GB"/>
            </a:pPr>
            <a:endParaRPr lang="en-US"/>
          </a:p>
        </c:txPr>
        <c:crossAx val="36574336"/>
        <c:crosses val="autoZero"/>
        <c:auto val="1"/>
        <c:lblAlgn val="ctr"/>
        <c:lblOffset val="100"/>
        <c:noMultiLvlLbl val="0"/>
      </c:catAx>
      <c:valAx>
        <c:axId val="3657433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lang="en-GB"/>
            </a:pPr>
            <a:endParaRPr lang="en-US"/>
          </a:p>
        </c:txPr>
        <c:crossAx val="36564352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lang="en-GB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'Age Ranges'!$A$44</c:f>
              <c:strCache>
                <c:ptCount val="1"/>
                <c:pt idx="0">
                  <c:v>Toxic</c:v>
                </c:pt>
              </c:strCache>
            </c:strRef>
          </c:tx>
          <c:invertIfNegative val="0"/>
          <c:cat>
            <c:strRef>
              <c:f>'Age Ranges'!$B$43:$E$43</c:f>
              <c:strCache>
                <c:ptCount val="4"/>
                <c:pt idx="0">
                  <c:v>&lt;1 year</c:v>
                </c:pt>
                <c:pt idx="1">
                  <c:v>1-4 Years</c:v>
                </c:pt>
                <c:pt idx="2">
                  <c:v>5-12 Years</c:v>
                </c:pt>
                <c:pt idx="3">
                  <c:v>&gt;12 YEARS</c:v>
                </c:pt>
              </c:strCache>
            </c:strRef>
          </c:cat>
          <c:val>
            <c:numRef>
              <c:f>'Age Ranges'!$B$44:$E$44</c:f>
              <c:numCache>
                <c:formatCode>0%</c:formatCode>
                <c:ptCount val="4"/>
                <c:pt idx="0">
                  <c:v>2.2304832713754601E-2</c:v>
                </c:pt>
                <c:pt idx="1">
                  <c:v>9.2838196286472198E-3</c:v>
                </c:pt>
                <c:pt idx="2">
                  <c:v>4.8661800486617997E-3</c:v>
                </c:pt>
                <c:pt idx="3">
                  <c:v>1.2953367875647699E-3</c:v>
                </c:pt>
              </c:numCache>
            </c:numRef>
          </c:val>
        </c:ser>
        <c:ser>
          <c:idx val="1"/>
          <c:order val="1"/>
          <c:tx>
            <c:strRef>
              <c:f>'Age Ranges'!$A$45</c:f>
              <c:strCache>
                <c:ptCount val="1"/>
                <c:pt idx="0">
                  <c:v>Adequate</c:v>
                </c:pt>
              </c:strCache>
            </c:strRef>
          </c:tx>
          <c:invertIfNegative val="0"/>
          <c:cat>
            <c:strRef>
              <c:f>'Age Ranges'!$B$43:$E$43</c:f>
              <c:strCache>
                <c:ptCount val="4"/>
                <c:pt idx="0">
                  <c:v>&lt;1 year</c:v>
                </c:pt>
                <c:pt idx="1">
                  <c:v>1-4 Years</c:v>
                </c:pt>
                <c:pt idx="2">
                  <c:v>5-12 Years</c:v>
                </c:pt>
                <c:pt idx="3">
                  <c:v>&gt;12 YEARS</c:v>
                </c:pt>
              </c:strCache>
            </c:strRef>
          </c:cat>
          <c:val>
            <c:numRef>
              <c:f>'Age Ranges'!$B$45:$E$45</c:f>
              <c:numCache>
                <c:formatCode>0%</c:formatCode>
                <c:ptCount val="4"/>
                <c:pt idx="0">
                  <c:v>0.73234200743494404</c:v>
                </c:pt>
                <c:pt idx="1">
                  <c:v>0.67771883289124701</c:v>
                </c:pt>
                <c:pt idx="2">
                  <c:v>0.65369018653690203</c:v>
                </c:pt>
                <c:pt idx="3">
                  <c:v>0.52461139896373099</c:v>
                </c:pt>
              </c:numCache>
            </c:numRef>
          </c:val>
        </c:ser>
        <c:ser>
          <c:idx val="2"/>
          <c:order val="2"/>
          <c:tx>
            <c:strRef>
              <c:f>'Age Ranges'!$A$46</c:f>
              <c:strCache>
                <c:ptCount val="1"/>
                <c:pt idx="0">
                  <c:v>Insufficient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cat>
            <c:strRef>
              <c:f>'Age Ranges'!$B$43:$E$43</c:f>
              <c:strCache>
                <c:ptCount val="4"/>
                <c:pt idx="0">
                  <c:v>&lt;1 year</c:v>
                </c:pt>
                <c:pt idx="1">
                  <c:v>1-4 Years</c:v>
                </c:pt>
                <c:pt idx="2">
                  <c:v>5-12 Years</c:v>
                </c:pt>
                <c:pt idx="3">
                  <c:v>&gt;12 YEARS</c:v>
                </c:pt>
              </c:strCache>
            </c:strRef>
          </c:cat>
          <c:val>
            <c:numRef>
              <c:f>'Age Ranges'!$B$46:$E$46</c:f>
              <c:numCache>
                <c:formatCode>0%</c:formatCode>
                <c:ptCount val="4"/>
                <c:pt idx="0">
                  <c:v>0.14869888475836401</c:v>
                </c:pt>
                <c:pt idx="1">
                  <c:v>0.19893899204244</c:v>
                </c:pt>
                <c:pt idx="2">
                  <c:v>0.22303325223033299</c:v>
                </c:pt>
                <c:pt idx="3">
                  <c:v>0.272020725388601</c:v>
                </c:pt>
              </c:numCache>
            </c:numRef>
          </c:val>
        </c:ser>
        <c:ser>
          <c:idx val="3"/>
          <c:order val="3"/>
          <c:tx>
            <c:strRef>
              <c:f>'Age Ranges'!$A$47</c:f>
              <c:strCache>
                <c:ptCount val="1"/>
                <c:pt idx="0">
                  <c:v>Deficient</c:v>
                </c:pt>
              </c:strCache>
            </c:strRef>
          </c:tx>
          <c:spPr>
            <a:solidFill>
              <a:srgbClr val="008000"/>
            </a:solidFill>
          </c:spPr>
          <c:invertIfNegative val="0"/>
          <c:cat>
            <c:strRef>
              <c:f>'Age Ranges'!$B$43:$E$43</c:f>
              <c:strCache>
                <c:ptCount val="4"/>
                <c:pt idx="0">
                  <c:v>&lt;1 year</c:v>
                </c:pt>
                <c:pt idx="1">
                  <c:v>1-4 Years</c:v>
                </c:pt>
                <c:pt idx="2">
                  <c:v>5-12 Years</c:v>
                </c:pt>
                <c:pt idx="3">
                  <c:v>&gt;12 YEARS</c:v>
                </c:pt>
              </c:strCache>
            </c:strRef>
          </c:cat>
          <c:val>
            <c:numRef>
              <c:f>'Age Ranges'!$B$47:$E$47</c:f>
              <c:numCache>
                <c:formatCode>0%</c:formatCode>
                <c:ptCount val="4"/>
                <c:pt idx="0">
                  <c:v>6.6914498141263906E-2</c:v>
                </c:pt>
                <c:pt idx="1">
                  <c:v>8.4880636604774504E-2</c:v>
                </c:pt>
                <c:pt idx="2">
                  <c:v>0.103811841038118</c:v>
                </c:pt>
                <c:pt idx="3">
                  <c:v>0.176165803108808</c:v>
                </c:pt>
              </c:numCache>
            </c:numRef>
          </c:val>
        </c:ser>
        <c:ser>
          <c:idx val="4"/>
          <c:order val="4"/>
          <c:tx>
            <c:strRef>
              <c:f>'Age Ranges'!$A$48</c:f>
              <c:strCache>
                <c:ptCount val="1"/>
                <c:pt idx="0">
                  <c:v>Severely Deficient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'Age Ranges'!$B$43:$E$43</c:f>
              <c:strCache>
                <c:ptCount val="4"/>
                <c:pt idx="0">
                  <c:v>&lt;1 year</c:v>
                </c:pt>
                <c:pt idx="1">
                  <c:v>1-4 Years</c:v>
                </c:pt>
                <c:pt idx="2">
                  <c:v>5-12 Years</c:v>
                </c:pt>
                <c:pt idx="3">
                  <c:v>&gt;12 YEARS</c:v>
                </c:pt>
              </c:strCache>
            </c:strRef>
          </c:cat>
          <c:val>
            <c:numRef>
              <c:f>'Age Ranges'!$B$48:$E$48</c:f>
              <c:numCache>
                <c:formatCode>0%</c:formatCode>
                <c:ptCount val="4"/>
                <c:pt idx="0">
                  <c:v>2.9739776951672899E-2</c:v>
                </c:pt>
                <c:pt idx="1">
                  <c:v>2.9177718832891199E-2</c:v>
                </c:pt>
                <c:pt idx="2">
                  <c:v>1.4598540145985399E-2</c:v>
                </c:pt>
                <c:pt idx="3">
                  <c:v>2.59067357512953E-2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6623488"/>
        <c:axId val="36625024"/>
      </c:barChart>
      <c:catAx>
        <c:axId val="366234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lang="en-GB"/>
            </a:pPr>
            <a:endParaRPr lang="en-US"/>
          </a:p>
        </c:txPr>
        <c:crossAx val="36625024"/>
        <c:crosses val="autoZero"/>
        <c:auto val="1"/>
        <c:lblAlgn val="ctr"/>
        <c:lblOffset val="100"/>
        <c:noMultiLvlLbl val="0"/>
      </c:catAx>
      <c:valAx>
        <c:axId val="3662502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lang="en-GB"/>
            </a:pPr>
            <a:endParaRPr lang="en-US"/>
          </a:p>
        </c:txPr>
        <c:crossAx val="366234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4677777777777798"/>
          <c:y val="0.26755869058034398"/>
          <c:w val="0.25044444444444403"/>
          <c:h val="0.418585958005249"/>
        </c:manualLayout>
      </c:layout>
      <c:overlay val="0"/>
      <c:txPr>
        <a:bodyPr/>
        <a:lstStyle/>
        <a:p>
          <a:pPr>
            <a:defRPr lang="en-GB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'Total Graphs'!$B$24</c:f>
              <c:strCache>
                <c:ptCount val="1"/>
                <c:pt idx="0">
                  <c:v>2007-8</c:v>
                </c:pt>
              </c:strCache>
            </c:strRef>
          </c:tx>
          <c:invertIfNegative val="0"/>
          <c:cat>
            <c:strRef>
              <c:f>'Total Graphs'!$A$25:$A$41</c:f>
              <c:strCache>
                <c:ptCount val="17"/>
                <c:pt idx="0">
                  <c:v>AE        </c:v>
                </c:pt>
                <c:pt idx="1">
                  <c:v>Cardio</c:v>
                </c:pt>
                <c:pt idx="2">
                  <c:v>Endo</c:v>
                </c:pt>
                <c:pt idx="3">
                  <c:v>Gastro</c:v>
                </c:pt>
                <c:pt idx="4">
                  <c:v>Gen Paeds</c:v>
                </c:pt>
                <c:pt idx="5">
                  <c:v>GP/Community</c:v>
                </c:pt>
                <c:pt idx="6">
                  <c:v>Haem/Onc</c:v>
                </c:pt>
                <c:pt idx="7">
                  <c:v>HDU/ICU</c:v>
                </c:pt>
                <c:pt idx="8">
                  <c:v>ID/Immunology</c:v>
                </c:pt>
                <c:pt idx="9">
                  <c:v>Nephro</c:v>
                </c:pt>
                <c:pt idx="10">
                  <c:v>Neuro</c:v>
                </c:pt>
                <c:pt idx="11">
                  <c:v>Ortho</c:v>
                </c:pt>
                <c:pt idx="12">
                  <c:v>Other</c:v>
                </c:pt>
                <c:pt idx="13">
                  <c:v>Resp</c:v>
                </c:pt>
                <c:pt idx="14">
                  <c:v>Rheum</c:v>
                </c:pt>
                <c:pt idx="15">
                  <c:v>Surgery</c:v>
                </c:pt>
                <c:pt idx="16">
                  <c:v>Unknown</c:v>
                </c:pt>
              </c:strCache>
            </c:strRef>
          </c:cat>
          <c:val>
            <c:numRef>
              <c:f>'Total Graphs'!$B$25:$B$41</c:f>
              <c:numCache>
                <c:formatCode>General</c:formatCode>
                <c:ptCount val="17"/>
                <c:pt idx="0">
                  <c:v>4</c:v>
                </c:pt>
                <c:pt idx="1">
                  <c:v>9</c:v>
                </c:pt>
                <c:pt idx="2">
                  <c:v>9</c:v>
                </c:pt>
                <c:pt idx="3">
                  <c:v>112</c:v>
                </c:pt>
                <c:pt idx="4">
                  <c:v>19</c:v>
                </c:pt>
                <c:pt idx="5">
                  <c:v>9</c:v>
                </c:pt>
                <c:pt idx="6">
                  <c:v>14</c:v>
                </c:pt>
                <c:pt idx="7">
                  <c:v>6</c:v>
                </c:pt>
                <c:pt idx="8">
                  <c:v>1</c:v>
                </c:pt>
                <c:pt idx="9">
                  <c:v>26</c:v>
                </c:pt>
                <c:pt idx="10">
                  <c:v>63</c:v>
                </c:pt>
                <c:pt idx="11">
                  <c:v>4</c:v>
                </c:pt>
                <c:pt idx="12">
                  <c:v>4</c:v>
                </c:pt>
                <c:pt idx="13">
                  <c:v>88</c:v>
                </c:pt>
                <c:pt idx="14">
                  <c:v>47</c:v>
                </c:pt>
                <c:pt idx="15">
                  <c:v>14</c:v>
                </c:pt>
                <c:pt idx="16">
                  <c:v>4</c:v>
                </c:pt>
              </c:numCache>
            </c:numRef>
          </c:val>
        </c:ser>
        <c:ser>
          <c:idx val="1"/>
          <c:order val="1"/>
          <c:tx>
            <c:strRef>
              <c:f>'Total Graphs'!$C$24</c:f>
              <c:strCache>
                <c:ptCount val="1"/>
                <c:pt idx="0">
                  <c:v>2008-9</c:v>
                </c:pt>
              </c:strCache>
            </c:strRef>
          </c:tx>
          <c:invertIfNegative val="0"/>
          <c:cat>
            <c:strRef>
              <c:f>'Total Graphs'!$A$25:$A$41</c:f>
              <c:strCache>
                <c:ptCount val="17"/>
                <c:pt idx="0">
                  <c:v>AE        </c:v>
                </c:pt>
                <c:pt idx="1">
                  <c:v>Cardio</c:v>
                </c:pt>
                <c:pt idx="2">
                  <c:v>Endo</c:v>
                </c:pt>
                <c:pt idx="3">
                  <c:v>Gastro</c:v>
                </c:pt>
                <c:pt idx="4">
                  <c:v>Gen Paeds</c:v>
                </c:pt>
                <c:pt idx="5">
                  <c:v>GP/Community</c:v>
                </c:pt>
                <c:pt idx="6">
                  <c:v>Haem/Onc</c:v>
                </c:pt>
                <c:pt idx="7">
                  <c:v>HDU/ICU</c:v>
                </c:pt>
                <c:pt idx="8">
                  <c:v>ID/Immunology</c:v>
                </c:pt>
                <c:pt idx="9">
                  <c:v>Nephro</c:v>
                </c:pt>
                <c:pt idx="10">
                  <c:v>Neuro</c:v>
                </c:pt>
                <c:pt idx="11">
                  <c:v>Ortho</c:v>
                </c:pt>
                <c:pt idx="12">
                  <c:v>Other</c:v>
                </c:pt>
                <c:pt idx="13">
                  <c:v>Resp</c:v>
                </c:pt>
                <c:pt idx="14">
                  <c:v>Rheum</c:v>
                </c:pt>
                <c:pt idx="15">
                  <c:v>Surgery</c:v>
                </c:pt>
                <c:pt idx="16">
                  <c:v>Unknown</c:v>
                </c:pt>
              </c:strCache>
            </c:strRef>
          </c:cat>
          <c:val>
            <c:numRef>
              <c:f>'Total Graphs'!$C$25:$C$41</c:f>
              <c:numCache>
                <c:formatCode>General</c:formatCode>
                <c:ptCount val="17"/>
                <c:pt idx="0">
                  <c:v>4</c:v>
                </c:pt>
                <c:pt idx="1">
                  <c:v>3</c:v>
                </c:pt>
                <c:pt idx="2">
                  <c:v>32</c:v>
                </c:pt>
                <c:pt idx="3">
                  <c:v>130</c:v>
                </c:pt>
                <c:pt idx="4">
                  <c:v>20</c:v>
                </c:pt>
                <c:pt idx="5">
                  <c:v>22</c:v>
                </c:pt>
                <c:pt idx="6">
                  <c:v>9</c:v>
                </c:pt>
                <c:pt idx="7">
                  <c:v>13</c:v>
                </c:pt>
                <c:pt idx="8">
                  <c:v>6</c:v>
                </c:pt>
                <c:pt idx="9">
                  <c:v>26</c:v>
                </c:pt>
                <c:pt idx="10">
                  <c:v>67</c:v>
                </c:pt>
                <c:pt idx="11">
                  <c:v>7</c:v>
                </c:pt>
                <c:pt idx="12">
                  <c:v>3</c:v>
                </c:pt>
                <c:pt idx="13">
                  <c:v>87</c:v>
                </c:pt>
                <c:pt idx="14">
                  <c:v>92</c:v>
                </c:pt>
                <c:pt idx="15">
                  <c:v>12</c:v>
                </c:pt>
                <c:pt idx="16">
                  <c:v>7</c:v>
                </c:pt>
              </c:numCache>
            </c:numRef>
          </c:val>
        </c:ser>
        <c:ser>
          <c:idx val="2"/>
          <c:order val="2"/>
          <c:tx>
            <c:strRef>
              <c:f>'Total Graphs'!$D$24</c:f>
              <c:strCache>
                <c:ptCount val="1"/>
                <c:pt idx="0">
                  <c:v>2009-10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cat>
            <c:strRef>
              <c:f>'Total Graphs'!$A$25:$A$41</c:f>
              <c:strCache>
                <c:ptCount val="17"/>
                <c:pt idx="0">
                  <c:v>AE        </c:v>
                </c:pt>
                <c:pt idx="1">
                  <c:v>Cardio</c:v>
                </c:pt>
                <c:pt idx="2">
                  <c:v>Endo</c:v>
                </c:pt>
                <c:pt idx="3">
                  <c:v>Gastro</c:v>
                </c:pt>
                <c:pt idx="4">
                  <c:v>Gen Paeds</c:v>
                </c:pt>
                <c:pt idx="5">
                  <c:v>GP/Community</c:v>
                </c:pt>
                <c:pt idx="6">
                  <c:v>Haem/Onc</c:v>
                </c:pt>
                <c:pt idx="7">
                  <c:v>HDU/ICU</c:v>
                </c:pt>
                <c:pt idx="8">
                  <c:v>ID/Immunology</c:v>
                </c:pt>
                <c:pt idx="9">
                  <c:v>Nephro</c:v>
                </c:pt>
                <c:pt idx="10">
                  <c:v>Neuro</c:v>
                </c:pt>
                <c:pt idx="11">
                  <c:v>Ortho</c:v>
                </c:pt>
                <c:pt idx="12">
                  <c:v>Other</c:v>
                </c:pt>
                <c:pt idx="13">
                  <c:v>Resp</c:v>
                </c:pt>
                <c:pt idx="14">
                  <c:v>Rheum</c:v>
                </c:pt>
                <c:pt idx="15">
                  <c:v>Surgery</c:v>
                </c:pt>
                <c:pt idx="16">
                  <c:v>Unknown</c:v>
                </c:pt>
              </c:strCache>
            </c:strRef>
          </c:cat>
          <c:val>
            <c:numRef>
              <c:f>'Total Graphs'!$D$25:$D$41</c:f>
              <c:numCache>
                <c:formatCode>General</c:formatCode>
                <c:ptCount val="17"/>
                <c:pt idx="0">
                  <c:v>13</c:v>
                </c:pt>
                <c:pt idx="1">
                  <c:v>5</c:v>
                </c:pt>
                <c:pt idx="2">
                  <c:v>48</c:v>
                </c:pt>
                <c:pt idx="3">
                  <c:v>98</c:v>
                </c:pt>
                <c:pt idx="4">
                  <c:v>64</c:v>
                </c:pt>
                <c:pt idx="5">
                  <c:v>36</c:v>
                </c:pt>
                <c:pt idx="6">
                  <c:v>26</c:v>
                </c:pt>
                <c:pt idx="7">
                  <c:v>17</c:v>
                </c:pt>
                <c:pt idx="8">
                  <c:v>20</c:v>
                </c:pt>
                <c:pt idx="9">
                  <c:v>28</c:v>
                </c:pt>
                <c:pt idx="10">
                  <c:v>119</c:v>
                </c:pt>
                <c:pt idx="11">
                  <c:v>13</c:v>
                </c:pt>
                <c:pt idx="12">
                  <c:v>4</c:v>
                </c:pt>
                <c:pt idx="13">
                  <c:v>91</c:v>
                </c:pt>
                <c:pt idx="14">
                  <c:v>110</c:v>
                </c:pt>
                <c:pt idx="15">
                  <c:v>14</c:v>
                </c:pt>
                <c:pt idx="16">
                  <c:v>4</c:v>
                </c:pt>
              </c:numCache>
            </c:numRef>
          </c:val>
        </c:ser>
        <c:ser>
          <c:idx val="3"/>
          <c:order val="3"/>
          <c:tx>
            <c:strRef>
              <c:f>'Total Graphs'!$E$24</c:f>
              <c:strCache>
                <c:ptCount val="1"/>
                <c:pt idx="0">
                  <c:v>2010-11</c:v>
                </c:pt>
              </c:strCache>
            </c:strRef>
          </c:tx>
          <c:invertIfNegative val="0"/>
          <c:cat>
            <c:strRef>
              <c:f>'Total Graphs'!$A$25:$A$41</c:f>
              <c:strCache>
                <c:ptCount val="17"/>
                <c:pt idx="0">
                  <c:v>AE        </c:v>
                </c:pt>
                <c:pt idx="1">
                  <c:v>Cardio</c:v>
                </c:pt>
                <c:pt idx="2">
                  <c:v>Endo</c:v>
                </c:pt>
                <c:pt idx="3">
                  <c:v>Gastro</c:v>
                </c:pt>
                <c:pt idx="4">
                  <c:v>Gen Paeds</c:v>
                </c:pt>
                <c:pt idx="5">
                  <c:v>GP/Community</c:v>
                </c:pt>
                <c:pt idx="6">
                  <c:v>Haem/Onc</c:v>
                </c:pt>
                <c:pt idx="7">
                  <c:v>HDU/ICU</c:v>
                </c:pt>
                <c:pt idx="8">
                  <c:v>ID/Immunology</c:v>
                </c:pt>
                <c:pt idx="9">
                  <c:v>Nephro</c:v>
                </c:pt>
                <c:pt idx="10">
                  <c:v>Neuro</c:v>
                </c:pt>
                <c:pt idx="11">
                  <c:v>Ortho</c:v>
                </c:pt>
                <c:pt idx="12">
                  <c:v>Other</c:v>
                </c:pt>
                <c:pt idx="13">
                  <c:v>Resp</c:v>
                </c:pt>
                <c:pt idx="14">
                  <c:v>Rheum</c:v>
                </c:pt>
                <c:pt idx="15">
                  <c:v>Surgery</c:v>
                </c:pt>
                <c:pt idx="16">
                  <c:v>Unknown</c:v>
                </c:pt>
              </c:strCache>
            </c:strRef>
          </c:cat>
          <c:val>
            <c:numRef>
              <c:f>'Total Graphs'!$E$25:$E$41</c:f>
              <c:numCache>
                <c:formatCode>General</c:formatCode>
                <c:ptCount val="17"/>
                <c:pt idx="0">
                  <c:v>9</c:v>
                </c:pt>
                <c:pt idx="1">
                  <c:v>2</c:v>
                </c:pt>
                <c:pt idx="2">
                  <c:v>104</c:v>
                </c:pt>
                <c:pt idx="3">
                  <c:v>63</c:v>
                </c:pt>
                <c:pt idx="4">
                  <c:v>110</c:v>
                </c:pt>
                <c:pt idx="5">
                  <c:v>68</c:v>
                </c:pt>
                <c:pt idx="6">
                  <c:v>30</c:v>
                </c:pt>
                <c:pt idx="7">
                  <c:v>13</c:v>
                </c:pt>
                <c:pt idx="8">
                  <c:v>64</c:v>
                </c:pt>
                <c:pt idx="9">
                  <c:v>71</c:v>
                </c:pt>
                <c:pt idx="10">
                  <c:v>118</c:v>
                </c:pt>
                <c:pt idx="11">
                  <c:v>27</c:v>
                </c:pt>
                <c:pt idx="12">
                  <c:v>8</c:v>
                </c:pt>
                <c:pt idx="13">
                  <c:v>83</c:v>
                </c:pt>
                <c:pt idx="14">
                  <c:v>198</c:v>
                </c:pt>
                <c:pt idx="15">
                  <c:v>15</c:v>
                </c:pt>
                <c:pt idx="16">
                  <c:v>8</c:v>
                </c:pt>
              </c:numCache>
            </c:numRef>
          </c:val>
        </c:ser>
        <c:ser>
          <c:idx val="4"/>
          <c:order val="4"/>
          <c:tx>
            <c:strRef>
              <c:f>'Total Graphs'!$F$24</c:f>
              <c:strCache>
                <c:ptCount val="1"/>
                <c:pt idx="0">
                  <c:v>2011-12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'Total Graphs'!$A$25:$A$41</c:f>
              <c:strCache>
                <c:ptCount val="17"/>
                <c:pt idx="0">
                  <c:v>AE        </c:v>
                </c:pt>
                <c:pt idx="1">
                  <c:v>Cardio</c:v>
                </c:pt>
                <c:pt idx="2">
                  <c:v>Endo</c:v>
                </c:pt>
                <c:pt idx="3">
                  <c:v>Gastro</c:v>
                </c:pt>
                <c:pt idx="4">
                  <c:v>Gen Paeds</c:v>
                </c:pt>
                <c:pt idx="5">
                  <c:v>GP/Community</c:v>
                </c:pt>
                <c:pt idx="6">
                  <c:v>Haem/Onc</c:v>
                </c:pt>
                <c:pt idx="7">
                  <c:v>HDU/ICU</c:v>
                </c:pt>
                <c:pt idx="8">
                  <c:v>ID/Immunology</c:v>
                </c:pt>
                <c:pt idx="9">
                  <c:v>Nephro</c:v>
                </c:pt>
                <c:pt idx="10">
                  <c:v>Neuro</c:v>
                </c:pt>
                <c:pt idx="11">
                  <c:v>Ortho</c:v>
                </c:pt>
                <c:pt idx="12">
                  <c:v>Other</c:v>
                </c:pt>
                <c:pt idx="13">
                  <c:v>Resp</c:v>
                </c:pt>
                <c:pt idx="14">
                  <c:v>Rheum</c:v>
                </c:pt>
                <c:pt idx="15">
                  <c:v>Surgery</c:v>
                </c:pt>
                <c:pt idx="16">
                  <c:v>Unknown</c:v>
                </c:pt>
              </c:strCache>
            </c:strRef>
          </c:cat>
          <c:val>
            <c:numRef>
              <c:f>'Total Graphs'!$F$25:$F$41</c:f>
              <c:numCache>
                <c:formatCode>General</c:formatCode>
                <c:ptCount val="17"/>
                <c:pt idx="0">
                  <c:v>13</c:v>
                </c:pt>
                <c:pt idx="1">
                  <c:v>5</c:v>
                </c:pt>
                <c:pt idx="2">
                  <c:v>144</c:v>
                </c:pt>
                <c:pt idx="3">
                  <c:v>108</c:v>
                </c:pt>
                <c:pt idx="4">
                  <c:v>165</c:v>
                </c:pt>
                <c:pt idx="5">
                  <c:v>150</c:v>
                </c:pt>
                <c:pt idx="6">
                  <c:v>66</c:v>
                </c:pt>
                <c:pt idx="7">
                  <c:v>34</c:v>
                </c:pt>
                <c:pt idx="8">
                  <c:v>76</c:v>
                </c:pt>
                <c:pt idx="9">
                  <c:v>44</c:v>
                </c:pt>
                <c:pt idx="10">
                  <c:v>130</c:v>
                </c:pt>
                <c:pt idx="11">
                  <c:v>50</c:v>
                </c:pt>
                <c:pt idx="12">
                  <c:v>22</c:v>
                </c:pt>
                <c:pt idx="13">
                  <c:v>86</c:v>
                </c:pt>
                <c:pt idx="14">
                  <c:v>205</c:v>
                </c:pt>
                <c:pt idx="15">
                  <c:v>16</c:v>
                </c:pt>
                <c:pt idx="16">
                  <c:v>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7189888"/>
        <c:axId val="37199872"/>
      </c:barChart>
      <c:catAx>
        <c:axId val="371898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lang="en-GB">
                <a:latin typeface="Arial Rounded MT Bold"/>
              </a:defRPr>
            </a:pPr>
            <a:endParaRPr lang="en-US"/>
          </a:p>
        </c:txPr>
        <c:crossAx val="37199872"/>
        <c:crosses val="autoZero"/>
        <c:auto val="1"/>
        <c:lblAlgn val="ctr"/>
        <c:lblOffset val="100"/>
        <c:noMultiLvlLbl val="0"/>
      </c:catAx>
      <c:valAx>
        <c:axId val="371998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en-GB"/>
            </a:pPr>
            <a:endParaRPr lang="en-US"/>
          </a:p>
        </c:txPr>
        <c:crossAx val="37189888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lang="en-GB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546D7F-DB66-5141-9812-51C083EEBA79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E859E3-1F91-2A40-92FC-740C04413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5702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undp.org/mdg/goal5.shtml" TargetMode="External"/><Relationship Id="rId13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3.jpeg"/><Relationship Id="rId12" Type="http://schemas.openxmlformats.org/officeDocument/2006/relationships/hyperlink" Target="http://www.undp.org/mdg/goal7.shtml" TargetMode="External"/><Relationship Id="rId17" Type="http://schemas.openxmlformats.org/officeDocument/2006/relationships/image" Target="../media/image8.jpeg"/><Relationship Id="rId2" Type="http://schemas.openxmlformats.org/officeDocument/2006/relationships/hyperlink" Target="http://www.undp.org/mdg/goal1.shtml" TargetMode="External"/><Relationship Id="rId16" Type="http://schemas.openxmlformats.org/officeDocument/2006/relationships/hyperlink" Target="http://www.undp.org/mdg/goal2shtml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://www.undp.org/mdg/goal4.shtml" TargetMode="External"/><Relationship Id="rId11" Type="http://schemas.openxmlformats.org/officeDocument/2006/relationships/image" Target="../media/image5.jpeg"/><Relationship Id="rId5" Type="http://schemas.openxmlformats.org/officeDocument/2006/relationships/image" Target="../media/image2.jpeg"/><Relationship Id="rId15" Type="http://schemas.openxmlformats.org/officeDocument/2006/relationships/image" Target="../media/image7.jpeg"/><Relationship Id="rId10" Type="http://schemas.openxmlformats.org/officeDocument/2006/relationships/hyperlink" Target="http://www.undp.org/mdg/goal6.shtml" TargetMode="External"/><Relationship Id="rId4" Type="http://schemas.openxmlformats.org/officeDocument/2006/relationships/hyperlink" Target="http://www.undp.org/mdg/goal3.shtml" TargetMode="External"/><Relationship Id="rId9" Type="http://schemas.openxmlformats.org/officeDocument/2006/relationships/image" Target="../media/image4.jpeg"/><Relationship Id="rId14" Type="http://schemas.openxmlformats.org/officeDocument/2006/relationships/hyperlink" Target="http://www.undp.org/mdg/goal8.shtml" TargetMode="Externa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undp.org/mdg/goal5.shtml" TargetMode="External"/><Relationship Id="rId13" Type="http://schemas.openxmlformats.org/officeDocument/2006/relationships/image" Target="../media/image6.jpeg"/><Relationship Id="rId18" Type="http://schemas.openxmlformats.org/officeDocument/2006/relationships/image" Target="../media/image9.gif"/><Relationship Id="rId3" Type="http://schemas.openxmlformats.org/officeDocument/2006/relationships/image" Target="../media/image1.jpeg"/><Relationship Id="rId7" Type="http://schemas.openxmlformats.org/officeDocument/2006/relationships/image" Target="../media/image3.jpeg"/><Relationship Id="rId12" Type="http://schemas.openxmlformats.org/officeDocument/2006/relationships/hyperlink" Target="http://www.undp.org/mdg/goal7.shtml" TargetMode="External"/><Relationship Id="rId17" Type="http://schemas.openxmlformats.org/officeDocument/2006/relationships/image" Target="../media/image8.jpeg"/><Relationship Id="rId2" Type="http://schemas.openxmlformats.org/officeDocument/2006/relationships/hyperlink" Target="http://www.undp.org/mdg/goal1.shtml" TargetMode="External"/><Relationship Id="rId16" Type="http://schemas.openxmlformats.org/officeDocument/2006/relationships/hyperlink" Target="http://www.undp.org/mdg/goal2shtml" TargetMode="External"/><Relationship Id="rId20" Type="http://schemas.openxmlformats.org/officeDocument/2006/relationships/image" Target="../media/image11.gif"/><Relationship Id="rId1" Type="http://schemas.openxmlformats.org/officeDocument/2006/relationships/slideMaster" Target="../slideMasters/slideMaster1.xml"/><Relationship Id="rId6" Type="http://schemas.openxmlformats.org/officeDocument/2006/relationships/hyperlink" Target="http://www.undp.org/mdg/goal4.shtml" TargetMode="External"/><Relationship Id="rId11" Type="http://schemas.openxmlformats.org/officeDocument/2006/relationships/image" Target="../media/image5.jpeg"/><Relationship Id="rId5" Type="http://schemas.openxmlformats.org/officeDocument/2006/relationships/image" Target="../media/image2.jpeg"/><Relationship Id="rId15" Type="http://schemas.openxmlformats.org/officeDocument/2006/relationships/image" Target="../media/image7.jpeg"/><Relationship Id="rId10" Type="http://schemas.openxmlformats.org/officeDocument/2006/relationships/hyperlink" Target="http://www.undp.org/mdg/goal6.shtml" TargetMode="External"/><Relationship Id="rId19" Type="http://schemas.openxmlformats.org/officeDocument/2006/relationships/image" Target="../media/image10.gif"/><Relationship Id="rId4" Type="http://schemas.openxmlformats.org/officeDocument/2006/relationships/hyperlink" Target="http://www.undp.org/mdg/goal3.shtml" TargetMode="External"/><Relationship Id="rId9" Type="http://schemas.openxmlformats.org/officeDocument/2006/relationships/image" Target="../media/image4.jpeg"/><Relationship Id="rId14" Type="http://schemas.openxmlformats.org/officeDocument/2006/relationships/hyperlink" Target="http://www.undp.org/mdg/goal8.shtml" TargetMode="Externa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undp.org/mdg/goal5.shtml" TargetMode="External"/><Relationship Id="rId13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3.jpeg"/><Relationship Id="rId12" Type="http://schemas.openxmlformats.org/officeDocument/2006/relationships/hyperlink" Target="http://www.undp.org/mdg/goal7.shtml" TargetMode="External"/><Relationship Id="rId17" Type="http://schemas.openxmlformats.org/officeDocument/2006/relationships/image" Target="../media/image8.jpeg"/><Relationship Id="rId2" Type="http://schemas.openxmlformats.org/officeDocument/2006/relationships/hyperlink" Target="http://www.undp.org/mdg/goal1.shtml" TargetMode="External"/><Relationship Id="rId16" Type="http://schemas.openxmlformats.org/officeDocument/2006/relationships/hyperlink" Target="http://www.undp.org/mdg/goal2shtml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://www.undp.org/mdg/goal4.shtml" TargetMode="External"/><Relationship Id="rId11" Type="http://schemas.openxmlformats.org/officeDocument/2006/relationships/image" Target="../media/image5.jpeg"/><Relationship Id="rId5" Type="http://schemas.openxmlformats.org/officeDocument/2006/relationships/image" Target="../media/image2.jpeg"/><Relationship Id="rId15" Type="http://schemas.openxmlformats.org/officeDocument/2006/relationships/image" Target="../media/image7.jpeg"/><Relationship Id="rId10" Type="http://schemas.openxmlformats.org/officeDocument/2006/relationships/hyperlink" Target="http://www.undp.org/mdg/goal6.shtml" TargetMode="External"/><Relationship Id="rId4" Type="http://schemas.openxmlformats.org/officeDocument/2006/relationships/hyperlink" Target="http://www.undp.org/mdg/goal3.shtml" TargetMode="External"/><Relationship Id="rId9" Type="http://schemas.openxmlformats.org/officeDocument/2006/relationships/image" Target="../media/image4.jpeg"/><Relationship Id="rId14" Type="http://schemas.openxmlformats.org/officeDocument/2006/relationships/hyperlink" Target="http://www.undp.org/mdg/goal8.shtml" TargetMode="Externa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0" y="0"/>
            <a:ext cx="928688" cy="6858000"/>
            <a:chOff x="-32" y="0"/>
            <a:chExt cx="785850" cy="6286496"/>
          </a:xfrm>
        </p:grpSpPr>
        <p:pic>
          <p:nvPicPr>
            <p:cNvPr id="5" name="Picture 4" descr="http://www.undp.org/mdg/images/br-icons/Brazil1English150.jpg">
              <a:hlinkClick r:id="rId2"/>
            </p:cNvPr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-32" y="0"/>
              <a:ext cx="785817" cy="785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7" descr="http://www.undp.org/mdg/images/br-icons/Brazil3English150.jpg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-32" y="1571612"/>
              <a:ext cx="785818" cy="785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8" descr="http://www.undp.org/mdg/images/br-icons/Brazil4English150.jpg">
              <a:hlinkClick r:id="rId6"/>
            </p:cNvPr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-32" y="2357430"/>
              <a:ext cx="785794" cy="7857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9" descr="http://www.undp.org/mdg/images/br-icons/Brazil5English150.jpg">
              <a:hlinkClick r:id="rId8"/>
            </p:cNvPr>
            <p:cNvPicPr>
              <a:picLocks noChangeAspect="1"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-32" y="3143248"/>
              <a:ext cx="785794" cy="7857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0" descr="http://www.undp.org/mdg/images/br-icons/Brazil6English150.jpg">
              <a:hlinkClick r:id="rId10"/>
            </p:cNvPr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0" y="3929066"/>
              <a:ext cx="785818" cy="785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11" descr="http://www.undp.org/mdg/images/br-icons/Brazil7English150.jpg">
              <a:hlinkClick r:id="rId12"/>
            </p:cNvPr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0" y="4714884"/>
              <a:ext cx="785818" cy="785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2" descr="http://www.undp.org/mdg/images/br-icons/Brazil8English150.jpg">
              <a:hlinkClick r:id="rId14"/>
            </p:cNvPr>
            <p:cNvPicPr>
              <a:picLocks noChangeAspect="1" noChangeArrowheads="1"/>
            </p:cNvPicPr>
            <p:nvPr/>
          </p:nvPicPr>
          <p:blipFill>
            <a:blip r:embed="rId15"/>
            <a:srcRect/>
            <a:stretch>
              <a:fillRect/>
            </a:stretch>
          </p:blipFill>
          <p:spPr bwMode="auto">
            <a:xfrm>
              <a:off x="0" y="5500702"/>
              <a:ext cx="785797" cy="7857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14" descr="http://www.undp.org/mdg/images/br-icons/Brazil2English150.jpg">
              <a:hlinkClick r:id="rId16"/>
            </p:cNvPr>
            <p:cNvPicPr>
              <a:picLocks noChangeAspect="1" noChangeArrowheads="1"/>
            </p:cNvPicPr>
            <p:nvPr/>
          </p:nvPicPr>
          <p:blipFill>
            <a:blip r:embed="rId17"/>
            <a:srcRect/>
            <a:stretch>
              <a:fillRect/>
            </a:stretch>
          </p:blipFill>
          <p:spPr bwMode="auto">
            <a:xfrm>
              <a:off x="-32" y="785794"/>
              <a:ext cx="785818" cy="7857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F6501C-42E4-0443-91B2-A0F6B69AE3EB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FF589D-2DFD-034F-A95A-8ACED533C6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F6501C-42E4-0443-91B2-A0F6B69AE3EB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FF589D-2DFD-034F-A95A-8ACED533C6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F6501C-42E4-0443-91B2-A0F6B69AE3EB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FF589D-2DFD-034F-A95A-8ACED533C6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0" y="0"/>
            <a:ext cx="928688" cy="6858000"/>
            <a:chOff x="-32" y="0"/>
            <a:chExt cx="785850" cy="6286496"/>
          </a:xfrm>
        </p:grpSpPr>
        <p:pic>
          <p:nvPicPr>
            <p:cNvPr id="5" name="Picture 4" descr="http://www.undp.org/mdg/images/br-icons/Brazil1English150.jpg">
              <a:hlinkClick r:id="rId2"/>
            </p:cNvPr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-32" y="0"/>
              <a:ext cx="785817" cy="785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7" descr="http://www.undp.org/mdg/images/br-icons/Brazil3English150.jpg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-32" y="1571612"/>
              <a:ext cx="785818" cy="785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8" descr="http://www.undp.org/mdg/images/br-icons/Brazil4English150.jpg">
              <a:hlinkClick r:id="rId6"/>
            </p:cNvPr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-32" y="2357430"/>
              <a:ext cx="785794" cy="7857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9" descr="http://www.undp.org/mdg/images/br-icons/Brazil5English150.jpg">
              <a:hlinkClick r:id="rId8"/>
            </p:cNvPr>
            <p:cNvPicPr>
              <a:picLocks noChangeAspect="1"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-32" y="3143248"/>
              <a:ext cx="785794" cy="7857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0" descr="http://www.undp.org/mdg/images/br-icons/Brazil6English150.jpg">
              <a:hlinkClick r:id="rId10"/>
            </p:cNvPr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0" y="3929066"/>
              <a:ext cx="785818" cy="785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11" descr="http://www.undp.org/mdg/images/br-icons/Brazil7English150.jpg">
              <a:hlinkClick r:id="rId12"/>
            </p:cNvPr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0" y="4714884"/>
              <a:ext cx="785818" cy="785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2" descr="http://www.undp.org/mdg/images/br-icons/Brazil8English150.jpg">
              <a:hlinkClick r:id="rId14"/>
            </p:cNvPr>
            <p:cNvPicPr>
              <a:picLocks noChangeAspect="1" noChangeArrowheads="1"/>
            </p:cNvPicPr>
            <p:nvPr/>
          </p:nvPicPr>
          <p:blipFill>
            <a:blip r:embed="rId15"/>
            <a:srcRect/>
            <a:stretch>
              <a:fillRect/>
            </a:stretch>
          </p:blipFill>
          <p:spPr bwMode="auto">
            <a:xfrm>
              <a:off x="0" y="5500702"/>
              <a:ext cx="785797" cy="7857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14" descr="http://www.undp.org/mdg/images/br-icons/Brazil2English150.jpg">
              <a:hlinkClick r:id="rId16"/>
            </p:cNvPr>
            <p:cNvPicPr>
              <a:picLocks noChangeAspect="1" noChangeArrowheads="1"/>
            </p:cNvPicPr>
            <p:nvPr/>
          </p:nvPicPr>
          <p:blipFill>
            <a:blip r:embed="rId17"/>
            <a:srcRect/>
            <a:stretch>
              <a:fillRect/>
            </a:stretch>
          </p:blipFill>
          <p:spPr bwMode="auto">
            <a:xfrm>
              <a:off x="-32" y="785794"/>
              <a:ext cx="785818" cy="7857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5870" y="71414"/>
            <a:ext cx="7800972" cy="1082660"/>
          </a:xfrm>
        </p:spPr>
        <p:txBody>
          <a:bodyPr/>
          <a:lstStyle>
            <a:lvl1pPr>
              <a:defRPr b="1">
                <a:solidFill>
                  <a:srgbClr val="800000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538" y="1643050"/>
            <a:ext cx="7929618" cy="4500594"/>
          </a:xfrm>
        </p:spPr>
        <p:txBody>
          <a:bodyPr/>
          <a:lstStyle>
            <a:lvl1pPr>
              <a:buSzPct val="70000"/>
              <a:buFontTx/>
              <a:buBlip>
                <a:blip r:embed="rId18"/>
              </a:buBlip>
              <a:defRPr/>
            </a:lvl1pPr>
            <a:lvl2pPr>
              <a:buSzPct val="70000"/>
              <a:buFontTx/>
              <a:buBlip>
                <a:blip r:embed="rId19"/>
              </a:buBlip>
              <a:defRPr/>
            </a:lvl2pPr>
            <a:lvl3pPr>
              <a:buSzPct val="70000"/>
              <a:buFontTx/>
              <a:buBlip>
                <a:blip r:embed="rId20"/>
              </a:buBlip>
              <a:defRPr/>
            </a:lvl3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F6501C-42E4-0443-91B2-A0F6B69AE3EB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FF589D-2DFD-034F-A95A-8ACED533C6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F6501C-42E4-0443-91B2-A0F6B69AE3EB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FF589D-2DFD-034F-A95A-8ACED533C6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F6501C-42E4-0443-91B2-A0F6B69AE3EB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FF589D-2DFD-034F-A95A-8ACED533C6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F6501C-42E4-0443-91B2-A0F6B69AE3EB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FF589D-2DFD-034F-A95A-8ACED533C6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0" y="0"/>
            <a:ext cx="928688" cy="6858000"/>
            <a:chOff x="-32" y="0"/>
            <a:chExt cx="785850" cy="6286496"/>
          </a:xfrm>
        </p:grpSpPr>
        <p:pic>
          <p:nvPicPr>
            <p:cNvPr id="4" name="Picture 4" descr="http://www.undp.org/mdg/images/br-icons/Brazil1English150.jpg">
              <a:hlinkClick r:id="rId2"/>
            </p:cNvPr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-32" y="0"/>
              <a:ext cx="785817" cy="785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" name="Picture 8" descr="http://www.undp.org/mdg/images/br-icons/Brazil3English150.jpg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-32" y="1571612"/>
              <a:ext cx="785818" cy="785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9" descr="http://www.undp.org/mdg/images/br-icons/Brazil4English150.jpg">
              <a:hlinkClick r:id="rId6"/>
            </p:cNvPr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-32" y="2357430"/>
              <a:ext cx="785794" cy="7857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10" descr="http://www.undp.org/mdg/images/br-icons/Brazil5English150.jpg">
              <a:hlinkClick r:id="rId8"/>
            </p:cNvPr>
            <p:cNvPicPr>
              <a:picLocks noChangeAspect="1"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-32" y="3143248"/>
              <a:ext cx="785794" cy="7857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11" descr="http://www.undp.org/mdg/images/br-icons/Brazil6English150.jpg">
              <a:hlinkClick r:id="rId10"/>
            </p:cNvPr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0" y="3929066"/>
              <a:ext cx="785818" cy="785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2" descr="http://www.undp.org/mdg/images/br-icons/Brazil7English150.jpg">
              <a:hlinkClick r:id="rId12"/>
            </p:cNvPr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0" y="4714884"/>
              <a:ext cx="785818" cy="785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13" descr="http://www.undp.org/mdg/images/br-icons/Brazil8English150.jpg">
              <a:hlinkClick r:id="rId14"/>
            </p:cNvPr>
            <p:cNvPicPr>
              <a:picLocks noChangeAspect="1" noChangeArrowheads="1"/>
            </p:cNvPicPr>
            <p:nvPr/>
          </p:nvPicPr>
          <p:blipFill>
            <a:blip r:embed="rId15"/>
            <a:srcRect/>
            <a:stretch>
              <a:fillRect/>
            </a:stretch>
          </p:blipFill>
          <p:spPr bwMode="auto">
            <a:xfrm>
              <a:off x="0" y="5500702"/>
              <a:ext cx="785797" cy="7857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4" descr="http://www.undp.org/mdg/images/br-icons/Brazil2English150.jpg">
              <a:hlinkClick r:id="rId16"/>
            </p:cNvPr>
            <p:cNvPicPr>
              <a:picLocks noChangeAspect="1" noChangeArrowheads="1"/>
            </p:cNvPicPr>
            <p:nvPr/>
          </p:nvPicPr>
          <p:blipFill>
            <a:blip r:embed="rId17"/>
            <a:srcRect/>
            <a:stretch>
              <a:fillRect/>
            </a:stretch>
          </p:blipFill>
          <p:spPr bwMode="auto">
            <a:xfrm>
              <a:off x="-32" y="785794"/>
              <a:ext cx="785818" cy="7857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1538" y="2632092"/>
            <a:ext cx="7943848" cy="1154098"/>
          </a:xfrm>
        </p:spPr>
        <p:txBody>
          <a:bodyPr/>
          <a:lstStyle>
            <a:lvl1pPr>
              <a:defRPr b="1">
                <a:solidFill>
                  <a:srgbClr val="800000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F6501C-42E4-0443-91B2-A0F6B69AE3EB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FF589D-2DFD-034F-A95A-8ACED533C6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F6501C-42E4-0443-91B2-A0F6B69AE3EB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FF589D-2DFD-034F-A95A-8ACED533C6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F6501C-42E4-0443-91B2-A0F6B69AE3EB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FF589D-2DFD-034F-A95A-8ACED533C6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F6501C-42E4-0443-91B2-A0F6B69AE3EB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FF589D-2DFD-034F-A95A-8ACED533C6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-1" charset="0"/>
              </a:defRPr>
            </a:lvl1pPr>
          </a:lstStyle>
          <a:p>
            <a:fld id="{96F6501C-42E4-0443-91B2-A0F6B69AE3EB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-1" charset="0"/>
              </a:defRPr>
            </a:lvl1pPr>
          </a:lstStyle>
          <a:p>
            <a:fld id="{9AFF589D-2DFD-034F-A95A-8ACED533C61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-1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-1" charset="0"/>
        <a:buChar char="–"/>
        <a:defRPr sz="2800" kern="120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-1" charset="0"/>
        <a:buChar char="–"/>
        <a:defRPr sz="2000" kern="120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-1" charset="0"/>
        <a:buChar char="»"/>
        <a:defRPr sz="2000" kern="120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Vitamin D: a growing problem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 James Bunn</a:t>
            </a:r>
          </a:p>
          <a:p>
            <a:r>
              <a:rPr lang="en-US" dirty="0" smtClean="0"/>
              <a:t>Alder Hey Children’s Hospital NHS FT</a:t>
            </a:r>
          </a:p>
          <a:p>
            <a:endParaRPr lang="en-US" dirty="0" smtClean="0"/>
          </a:p>
          <a:p>
            <a:r>
              <a:rPr lang="en-US" sz="2000" dirty="0" smtClean="0"/>
              <a:t>No commercial interests</a:t>
            </a:r>
          </a:p>
          <a:p>
            <a:r>
              <a:rPr lang="en-US" sz="2000" dirty="0" smtClean="0"/>
              <a:t>No conflicts of interest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10 year old Caucasian child referred by GP</a:t>
            </a:r>
          </a:p>
          <a:p>
            <a:r>
              <a:rPr lang="en-US" dirty="0" smtClean="0"/>
              <a:t>Insufficient </a:t>
            </a:r>
            <a:r>
              <a:rPr lang="en-US" dirty="0" err="1" smtClean="0"/>
              <a:t>vit</a:t>
            </a:r>
            <a:r>
              <a:rPr lang="en-US" dirty="0" smtClean="0"/>
              <a:t> D3 (37pmol/l), </a:t>
            </a:r>
            <a:r>
              <a:rPr lang="en-US" dirty="0" err="1" smtClean="0"/>
              <a:t>vit</a:t>
            </a:r>
            <a:r>
              <a:rPr lang="en-US" dirty="0" smtClean="0"/>
              <a:t> D2 &lt;4 </a:t>
            </a:r>
          </a:p>
          <a:p>
            <a:r>
              <a:rPr lang="en-US" dirty="0" smtClean="0"/>
              <a:t>Blood tested as abdominal pain</a:t>
            </a:r>
          </a:p>
          <a:p>
            <a:r>
              <a:rPr lang="en-US" dirty="0" smtClean="0"/>
              <a:t>Asymptomatic</a:t>
            </a:r>
          </a:p>
          <a:p>
            <a:endParaRPr lang="en-US" dirty="0" smtClean="0"/>
          </a:p>
          <a:p>
            <a:r>
              <a:rPr lang="en-US" dirty="0" err="1" smtClean="0"/>
              <a:t>Vit</a:t>
            </a:r>
            <a:r>
              <a:rPr lang="en-US" dirty="0" smtClean="0"/>
              <a:t> D probably not cause of symptoms</a:t>
            </a:r>
          </a:p>
          <a:p>
            <a:endParaRPr lang="en-US" dirty="0" smtClean="0"/>
          </a:p>
          <a:p>
            <a:r>
              <a:rPr lang="en-US" dirty="0" smtClean="0"/>
              <a:t>Supplement 400 IU/ day for winter  months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Co- morbidity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Renal disease</a:t>
            </a:r>
          </a:p>
          <a:p>
            <a:r>
              <a:rPr lang="en-US" dirty="0" smtClean="0"/>
              <a:t>Gut </a:t>
            </a:r>
            <a:r>
              <a:rPr lang="en-US" dirty="0" err="1" smtClean="0"/>
              <a:t>malabsorption</a:t>
            </a:r>
            <a:endParaRPr lang="en-US" dirty="0" smtClean="0"/>
          </a:p>
          <a:p>
            <a:r>
              <a:rPr lang="en-US" dirty="0" smtClean="0"/>
              <a:t>Cystic fibrosis</a:t>
            </a:r>
          </a:p>
          <a:p>
            <a:r>
              <a:rPr lang="en-US" dirty="0" smtClean="0"/>
              <a:t>Neuromuscular disease</a:t>
            </a:r>
          </a:p>
          <a:p>
            <a:r>
              <a:rPr lang="en-US" dirty="0" smtClean="0"/>
              <a:t>Drug interaction e.g. Anticonvulsants</a:t>
            </a:r>
          </a:p>
          <a:p>
            <a:r>
              <a:rPr lang="en-US" dirty="0" smtClean="0"/>
              <a:t>(Obesity)</a:t>
            </a:r>
          </a:p>
          <a:p>
            <a:endParaRPr lang="en-US" dirty="0" smtClean="0"/>
          </a:p>
          <a:p>
            <a:r>
              <a:rPr lang="en-US" dirty="0" smtClean="0"/>
              <a:t>Pathways now suggesting yearly testing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 risk groups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BME</a:t>
            </a:r>
          </a:p>
          <a:p>
            <a:r>
              <a:rPr lang="en-US" dirty="0" smtClean="0"/>
              <a:t>Cultural </a:t>
            </a:r>
          </a:p>
          <a:p>
            <a:pPr lvl="1"/>
            <a:r>
              <a:rPr lang="en-US" dirty="0" smtClean="0"/>
              <a:t>covered skin (in mother or child)</a:t>
            </a:r>
          </a:p>
          <a:p>
            <a:pPr lvl="1"/>
            <a:r>
              <a:rPr lang="en-US" dirty="0" smtClean="0"/>
              <a:t>Reduced use of fortified foods</a:t>
            </a:r>
          </a:p>
          <a:p>
            <a:r>
              <a:rPr lang="en-US" dirty="0" err="1" smtClean="0"/>
              <a:t>Sunblocks</a:t>
            </a:r>
            <a:r>
              <a:rPr lang="en-US" dirty="0" smtClean="0"/>
              <a:t> and conflicting messages</a:t>
            </a:r>
          </a:p>
          <a:p>
            <a:r>
              <a:rPr lang="en-US" dirty="0" smtClean="0"/>
              <a:t>Breastfeeding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Guidance on prevention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COMA 2003</a:t>
            </a:r>
          </a:p>
          <a:p>
            <a:r>
              <a:rPr lang="en-US" sz="2400" dirty="0" smtClean="0"/>
              <a:t>NICE (in low income households) 2008</a:t>
            </a:r>
          </a:p>
          <a:p>
            <a:r>
              <a:rPr lang="en-US" sz="2400" dirty="0" smtClean="0"/>
              <a:t>CMO 2012</a:t>
            </a:r>
          </a:p>
          <a:p>
            <a:r>
              <a:rPr lang="en-US" sz="2400" dirty="0" smtClean="0"/>
              <a:t>RCPCH 2012</a:t>
            </a:r>
          </a:p>
          <a:p>
            <a:endParaRPr lang="en-US" sz="2400" dirty="0" smtClean="0"/>
          </a:p>
          <a:p>
            <a:r>
              <a:rPr lang="en-US" sz="2400" dirty="0" smtClean="0"/>
              <a:t>All indicate children &lt;4-5 years should be supplemented when not on formula milk, and all mothers supplemented in pregnancy</a:t>
            </a:r>
          </a:p>
          <a:p>
            <a:r>
              <a:rPr lang="en-US" sz="2400" dirty="0" smtClean="0"/>
              <a:t>But only NICE is a required provision for </a:t>
            </a:r>
            <a:r>
              <a:rPr lang="en-US" sz="2400" dirty="0" err="1" smtClean="0"/>
              <a:t>CCGs</a:t>
            </a:r>
            <a:r>
              <a:rPr lang="en-US" sz="2400" dirty="0" smtClean="0"/>
              <a:t> and Trusts</a:t>
            </a:r>
          </a:p>
          <a:p>
            <a:r>
              <a:rPr lang="en-US" sz="2400" dirty="0" smtClean="0"/>
              <a:t>Healthy Start vitamins are the available intervention</a:t>
            </a:r>
          </a:p>
          <a:p>
            <a:pPr lvl="1"/>
            <a:r>
              <a:rPr lang="en-US" sz="2000" dirty="0" smtClean="0"/>
              <a:t>Uptake Nationally is low, and process complex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Choices in Management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Adequate fortification for population</a:t>
            </a:r>
          </a:p>
          <a:p>
            <a:pPr lvl="1"/>
            <a:r>
              <a:rPr lang="en-US" dirty="0" smtClean="0"/>
              <a:t>Advise high vitamin D containing foods</a:t>
            </a:r>
          </a:p>
          <a:p>
            <a:pPr lvl="1"/>
            <a:r>
              <a:rPr lang="en-US" dirty="0" smtClean="0"/>
              <a:t>Supplement all</a:t>
            </a:r>
          </a:p>
          <a:p>
            <a:pPr lvl="1"/>
            <a:r>
              <a:rPr lang="en-US" dirty="0" smtClean="0"/>
              <a:t>Supplement those on low incomes</a:t>
            </a:r>
          </a:p>
          <a:p>
            <a:pPr lvl="1"/>
            <a:r>
              <a:rPr lang="en-US" dirty="0" smtClean="0"/>
              <a:t>Supplement high risk groups</a:t>
            </a:r>
          </a:p>
          <a:p>
            <a:pPr lvl="1"/>
            <a:r>
              <a:rPr lang="en-US" dirty="0" smtClean="0"/>
              <a:t>Test high risk groups and treat</a:t>
            </a:r>
          </a:p>
          <a:p>
            <a:pPr lvl="1"/>
            <a:r>
              <a:rPr lang="en-US" dirty="0" smtClean="0"/>
              <a:t>Test only when symptomatic, and treat</a:t>
            </a:r>
          </a:p>
          <a:p>
            <a:pPr lvl="1"/>
            <a:r>
              <a:rPr lang="en-US" dirty="0" smtClean="0"/>
              <a:t>Await morbidity (and occasional mortality)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5870" y="71414"/>
            <a:ext cx="8015286" cy="1082660"/>
          </a:xfrm>
        </p:spPr>
        <p:txBody>
          <a:bodyPr/>
          <a:lstStyle/>
          <a:p>
            <a:r>
              <a:rPr lang="en-US" dirty="0" smtClean="0"/>
              <a:t>Who gets tested? </a:t>
            </a:r>
            <a:br>
              <a:rPr lang="en-US" dirty="0" smtClean="0"/>
            </a:br>
            <a:r>
              <a:rPr lang="en-US" dirty="0" err="1" smtClean="0"/>
              <a:t>Ealing</a:t>
            </a:r>
            <a:r>
              <a:rPr lang="en-US" dirty="0" smtClean="0"/>
              <a:t> infant hypocalcaemia 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5" descr="P103068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31913" y="1747838"/>
            <a:ext cx="6813550" cy="5110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GP </a:t>
            </a:r>
            <a:r>
              <a:rPr lang="en-US" sz="3200" dirty="0" err="1" smtClean="0"/>
              <a:t>vit</a:t>
            </a:r>
            <a:r>
              <a:rPr lang="en-US" sz="3200" dirty="0" smtClean="0"/>
              <a:t> D tests (yellow) and top 10 </a:t>
            </a:r>
            <a:r>
              <a:rPr lang="en-US" sz="3200" dirty="0" err="1" smtClean="0"/>
              <a:t>vit</a:t>
            </a:r>
            <a:r>
              <a:rPr lang="en-US" sz="3200" dirty="0" smtClean="0"/>
              <a:t> D prescribing practices (green) in </a:t>
            </a:r>
            <a:r>
              <a:rPr lang="en-US" sz="3200" dirty="0" err="1" smtClean="0"/>
              <a:t>Ealing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5" descr="P103068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8888" y="1639888"/>
            <a:ext cx="6958012" cy="521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443522" y="6143644"/>
            <a:ext cx="27004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Credit to Colin </a:t>
            </a:r>
            <a:r>
              <a:rPr lang="en-US" dirty="0" err="1" smtClean="0"/>
              <a:t>Mitchie</a:t>
            </a:r>
            <a:endParaRPr lang="en-US" dirty="0" smtClean="0"/>
          </a:p>
          <a:p>
            <a:r>
              <a:rPr lang="en-US" dirty="0" err="1" smtClean="0"/>
              <a:t>Ealing</a:t>
            </a:r>
            <a:r>
              <a:rPr lang="en-US" dirty="0" smtClean="0"/>
              <a:t> Hospital for maps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Experience at Alder Hey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761523" y="1643049"/>
          <a:ext cx="5732402" cy="42996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Seasonality of deficiency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hart 3"/>
          <p:cNvGraphicFramePr/>
          <p:nvPr/>
        </p:nvGraphicFramePr>
        <p:xfrm>
          <a:off x="1990724" y="1854993"/>
          <a:ext cx="6334117" cy="45424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Proportion deficient unchanged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hart 3"/>
          <p:cNvGraphicFramePr/>
          <p:nvPr/>
        </p:nvGraphicFramePr>
        <p:xfrm>
          <a:off x="1332603" y="1643050"/>
          <a:ext cx="7133338" cy="48641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Vitamin 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Deficiency causes problems in:</a:t>
            </a:r>
          </a:p>
          <a:p>
            <a:pPr lvl="1"/>
            <a:r>
              <a:rPr lang="en-US" dirty="0" smtClean="0"/>
              <a:t>Bone growth</a:t>
            </a:r>
          </a:p>
          <a:p>
            <a:pPr lvl="2"/>
            <a:r>
              <a:rPr lang="en-US" dirty="0" smtClean="0"/>
              <a:t>Rickets and musculoskeletal pain</a:t>
            </a:r>
          </a:p>
          <a:p>
            <a:pPr lvl="2"/>
            <a:r>
              <a:rPr lang="en-US" dirty="0" err="1" smtClean="0"/>
              <a:t>craniotabes</a:t>
            </a:r>
            <a:endParaRPr lang="en-US" dirty="0" smtClean="0"/>
          </a:p>
          <a:p>
            <a:pPr lvl="1"/>
            <a:r>
              <a:rPr lang="en-US" dirty="0" smtClean="0"/>
              <a:t>Muscle functioning</a:t>
            </a:r>
          </a:p>
          <a:p>
            <a:pPr lvl="2"/>
            <a:r>
              <a:rPr lang="en-US" dirty="0" err="1" smtClean="0"/>
              <a:t>Myopathy</a:t>
            </a:r>
            <a:r>
              <a:rPr lang="en-US" dirty="0" smtClean="0"/>
              <a:t>/ </a:t>
            </a:r>
            <a:r>
              <a:rPr lang="en-US" dirty="0" err="1" smtClean="0"/>
              <a:t>cardiomyopathy</a:t>
            </a:r>
            <a:endParaRPr lang="en-US" dirty="0" smtClean="0"/>
          </a:p>
          <a:p>
            <a:pPr lvl="1"/>
            <a:r>
              <a:rPr lang="en-US" dirty="0" smtClean="0"/>
              <a:t>Calcium and phosphate regulation</a:t>
            </a:r>
          </a:p>
          <a:p>
            <a:pPr lvl="2"/>
            <a:r>
              <a:rPr lang="en-US" dirty="0" err="1" smtClean="0"/>
              <a:t>Hypocalcaemic</a:t>
            </a:r>
            <a:r>
              <a:rPr lang="en-US" dirty="0" smtClean="0"/>
              <a:t> convulsions in infants</a:t>
            </a:r>
          </a:p>
          <a:p>
            <a:pPr lvl="1"/>
            <a:r>
              <a:rPr lang="en-US" dirty="0" smtClean="0"/>
              <a:t>Susceptibility to Infection</a:t>
            </a:r>
          </a:p>
          <a:p>
            <a:pPr lvl="2"/>
            <a:r>
              <a:rPr lang="en-US" dirty="0" smtClean="0"/>
              <a:t>Increased risk of TB, and response to Rx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 smtClean="0"/>
              <a:t>Increase in deficiency in those first tested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36411" y="1442552"/>
          <a:ext cx="6286745" cy="4729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8925" y="1643050"/>
            <a:ext cx="8740259" cy="8030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Deficiency in older children:</a:t>
            </a:r>
            <a:br>
              <a:rPr lang="en-US" dirty="0" smtClean="0"/>
            </a:br>
            <a:r>
              <a:rPr lang="en-US" dirty="0" smtClean="0"/>
              <a:t>? related to testing protocols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071563" y="1643063"/>
          <a:ext cx="7929562" cy="4500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specialty is testing?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7" name="Chart 6"/>
          <p:cNvGraphicFramePr/>
          <p:nvPr/>
        </p:nvGraphicFramePr>
        <p:xfrm>
          <a:off x="1071538" y="1395512"/>
          <a:ext cx="7929618" cy="546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5870" y="71413"/>
            <a:ext cx="7800972" cy="1810175"/>
          </a:xfrm>
        </p:spPr>
        <p:txBody>
          <a:bodyPr/>
          <a:lstStyle/>
          <a:p>
            <a:r>
              <a:rPr lang="en-US" dirty="0" smtClean="0"/>
              <a:t>General practice is more aware</a:t>
            </a:r>
            <a:br>
              <a:rPr lang="en-US" dirty="0" smtClean="0"/>
            </a:br>
            <a:r>
              <a:rPr lang="en-US" dirty="0" smtClean="0"/>
              <a:t>and testing kids more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537" y="2984500"/>
            <a:ext cx="9118947" cy="21428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products are available</a:t>
            </a:r>
          </a:p>
          <a:p>
            <a:endParaRPr lang="en-US" dirty="0" smtClean="0"/>
          </a:p>
          <a:p>
            <a:r>
              <a:rPr lang="en-US" dirty="0" smtClean="0"/>
              <a:t>Multivitamins </a:t>
            </a:r>
            <a:r>
              <a:rPr lang="en-US" dirty="0" smtClean="0">
                <a:solidFill>
                  <a:srgbClr val="FF0000"/>
                </a:solidFill>
              </a:rPr>
              <a:t>recommended as supplement</a:t>
            </a:r>
            <a:endParaRPr lang="en-US" dirty="0" smtClean="0"/>
          </a:p>
          <a:p>
            <a:r>
              <a:rPr lang="en-US" dirty="0" smtClean="0"/>
              <a:t>Vitamin D products +/- calcium</a:t>
            </a:r>
          </a:p>
          <a:p>
            <a:r>
              <a:rPr lang="en-US" dirty="0" err="1" smtClean="0"/>
              <a:t>Cholecalciferol</a:t>
            </a:r>
            <a:r>
              <a:rPr lang="en-US" dirty="0" smtClean="0"/>
              <a:t> (</a:t>
            </a:r>
            <a:r>
              <a:rPr lang="en-US" dirty="0" err="1" smtClean="0"/>
              <a:t>vit</a:t>
            </a:r>
            <a:r>
              <a:rPr lang="en-US" dirty="0" smtClean="0"/>
              <a:t> D3) </a:t>
            </a:r>
            <a:r>
              <a:rPr lang="en-US" dirty="0" smtClean="0">
                <a:solidFill>
                  <a:srgbClr val="FF0000"/>
                </a:solidFill>
              </a:rPr>
              <a:t>recommended as Rx</a:t>
            </a:r>
          </a:p>
          <a:p>
            <a:r>
              <a:rPr lang="en-US" dirty="0" err="1" smtClean="0"/>
              <a:t>Ergocalciferol</a:t>
            </a:r>
            <a:r>
              <a:rPr lang="en-US" dirty="0" smtClean="0"/>
              <a:t> (</a:t>
            </a:r>
            <a:r>
              <a:rPr lang="en-US" dirty="0" err="1" smtClean="0"/>
              <a:t>Vit</a:t>
            </a:r>
            <a:r>
              <a:rPr lang="en-US" dirty="0" smtClean="0"/>
              <a:t> D2) </a:t>
            </a:r>
          </a:p>
          <a:p>
            <a:r>
              <a:rPr lang="en-US" dirty="0" err="1" smtClean="0"/>
              <a:t>alfacalcidol</a:t>
            </a:r>
            <a:r>
              <a:rPr lang="en-US" dirty="0" smtClean="0"/>
              <a:t> (one alpha) only in renal disease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Drug or food supplement?</a:t>
            </a:r>
            <a:br>
              <a:rPr lang="en-US" dirty="0" smtClean="0"/>
            </a:br>
            <a:r>
              <a:rPr lang="en-US" dirty="0" smtClean="0"/>
              <a:t>Quality assurance of </a:t>
            </a:r>
            <a:r>
              <a:rPr lang="en-US" dirty="0" err="1" smtClean="0"/>
              <a:t>vit</a:t>
            </a:r>
            <a:r>
              <a:rPr lang="en-US" dirty="0" smtClean="0"/>
              <a:t> 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Does not require same level of QA as drugs</a:t>
            </a:r>
          </a:p>
          <a:p>
            <a:endParaRPr lang="en-US" dirty="0" smtClean="0"/>
          </a:p>
          <a:p>
            <a:r>
              <a:rPr lang="en-US" dirty="0" smtClean="0"/>
              <a:t>QA testing of possible Rx</a:t>
            </a:r>
          </a:p>
          <a:p>
            <a:pPr lvl="1"/>
            <a:r>
              <a:rPr lang="en-US" dirty="0" smtClean="0"/>
              <a:t>17% active ingredient in one liquid</a:t>
            </a:r>
          </a:p>
          <a:p>
            <a:pPr lvl="1"/>
            <a:r>
              <a:rPr lang="en-US" dirty="0" smtClean="0"/>
              <a:t>Variable in capsules (~25%)</a:t>
            </a:r>
          </a:p>
          <a:p>
            <a:r>
              <a:rPr lang="en-US" dirty="0" smtClean="0"/>
              <a:t>Specials very expensive</a:t>
            </a:r>
          </a:p>
          <a:p>
            <a:pPr lvl="1"/>
            <a:r>
              <a:rPr lang="en-US" dirty="0" smtClean="0"/>
              <a:t>Up to £500 from community pharmacies</a:t>
            </a:r>
          </a:p>
          <a:p>
            <a:pPr lvl="1"/>
            <a:r>
              <a:rPr lang="en-US" dirty="0" smtClean="0"/>
              <a:t>Moderately cheaper from hospitals</a:t>
            </a:r>
          </a:p>
          <a:p>
            <a:r>
              <a:rPr lang="en-US" dirty="0" smtClean="0"/>
              <a:t>? QA for Healthy Start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NICE only for low income</a:t>
            </a:r>
          </a:p>
          <a:p>
            <a:r>
              <a:rPr lang="en-US" dirty="0" smtClean="0"/>
              <a:t>Healthy Start very low uptake</a:t>
            </a:r>
          </a:p>
          <a:p>
            <a:pPr lvl="1"/>
            <a:r>
              <a:rPr lang="en-US" dirty="0" smtClean="0"/>
              <a:t>Targeted </a:t>
            </a:r>
            <a:r>
              <a:rPr lang="en-US" dirty="0" err="1" smtClean="0"/>
              <a:t>v.s</a:t>
            </a:r>
            <a:r>
              <a:rPr lang="en-US" dirty="0" smtClean="0"/>
              <a:t>. Cost recovery </a:t>
            </a:r>
            <a:r>
              <a:rPr lang="en-US" dirty="0" err="1" smtClean="0"/>
              <a:t>vs</a:t>
            </a:r>
            <a:r>
              <a:rPr lang="en-US" dirty="0" smtClean="0"/>
              <a:t> Universal</a:t>
            </a:r>
          </a:p>
          <a:p>
            <a:r>
              <a:rPr lang="en-US" dirty="0" smtClean="0"/>
              <a:t>Conflict with Breastfeeding messages</a:t>
            </a:r>
          </a:p>
          <a:p>
            <a:r>
              <a:rPr lang="en-US" dirty="0" smtClean="0"/>
              <a:t>Conflict with skin cancer avoidance message</a:t>
            </a:r>
          </a:p>
          <a:p>
            <a:endParaRPr lang="en-US" dirty="0" smtClean="0"/>
          </a:p>
          <a:p>
            <a:r>
              <a:rPr lang="en-US" dirty="0" smtClean="0"/>
              <a:t>Potential for Commercial interest </a:t>
            </a:r>
          </a:p>
          <a:p>
            <a:pPr lvl="1"/>
            <a:r>
              <a:rPr lang="en-US" dirty="0" err="1" smtClean="0"/>
              <a:t>Vit</a:t>
            </a:r>
            <a:r>
              <a:rPr lang="en-US" dirty="0" smtClean="0"/>
              <a:t> D supplemented ‘more healthy’ products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practical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not symptomatic - supplement, don’t test</a:t>
            </a:r>
          </a:p>
          <a:p>
            <a:r>
              <a:rPr lang="en-US" dirty="0" smtClean="0"/>
              <a:t>Supplement family members of cases</a:t>
            </a:r>
          </a:p>
          <a:p>
            <a:pPr lvl="1"/>
            <a:r>
              <a:rPr lang="en-US" dirty="0" smtClean="0"/>
              <a:t>Under 5, growth spurt, pre pregnant, pregnant</a:t>
            </a:r>
          </a:p>
          <a:p>
            <a:r>
              <a:rPr lang="en-US" dirty="0" smtClean="0"/>
              <a:t>Ensure supplementation in all pregnancies</a:t>
            </a:r>
          </a:p>
          <a:p>
            <a:r>
              <a:rPr lang="en-US" dirty="0" smtClean="0"/>
              <a:t>Check if iron deficient as well</a:t>
            </a:r>
          </a:p>
          <a:p>
            <a:r>
              <a:rPr lang="en-US" dirty="0" smtClean="0"/>
              <a:t>Top up vitamin D each winter </a:t>
            </a:r>
            <a:r>
              <a:rPr lang="en-US" smtClean="0"/>
              <a:t>in deficiency</a:t>
            </a:r>
          </a:p>
          <a:p>
            <a:r>
              <a:rPr lang="en-US" dirty="0" smtClean="0"/>
              <a:t>Public health approaches cheaper than test and treat approaches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 smtClean="0"/>
              <a:t>Cautions on measuring vitamin  D supplementation </a:t>
            </a:r>
            <a:r>
              <a:rPr lang="en-US" sz="3000" dirty="0" err="1" smtClean="0"/>
              <a:t>programme</a:t>
            </a:r>
            <a:r>
              <a:rPr lang="en-US" sz="3000" dirty="0" smtClean="0"/>
              <a:t> success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Increased recognition of symptoms</a:t>
            </a:r>
          </a:p>
          <a:p>
            <a:r>
              <a:rPr lang="en-US" dirty="0" smtClean="0"/>
              <a:t>Increase in testing, so may identify more</a:t>
            </a:r>
          </a:p>
          <a:p>
            <a:r>
              <a:rPr lang="en-US" dirty="0" smtClean="0"/>
              <a:t>Increasing numbers on treatment.</a:t>
            </a:r>
          </a:p>
          <a:p>
            <a:r>
              <a:rPr lang="en-US" dirty="0" smtClean="0"/>
              <a:t>Case reporting not helpful (</a:t>
            </a:r>
            <a:r>
              <a:rPr lang="en-US" dirty="0" err="1" smtClean="0"/>
              <a:t>eg</a:t>
            </a:r>
            <a:r>
              <a:rPr lang="en-US" dirty="0" smtClean="0"/>
              <a:t> BPSU)</a:t>
            </a:r>
          </a:p>
          <a:p>
            <a:pPr lvl="1"/>
            <a:r>
              <a:rPr lang="en-US" dirty="0" smtClean="0"/>
              <a:t>Poor definition of common morbidity</a:t>
            </a:r>
          </a:p>
          <a:p>
            <a:pPr lvl="1"/>
            <a:r>
              <a:rPr lang="en-US" dirty="0" err="1" smtClean="0"/>
              <a:t>Hypocalcaemic</a:t>
            </a:r>
            <a:r>
              <a:rPr lang="en-US" dirty="0" smtClean="0"/>
              <a:t> convulsions rare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 need for true population surveys</a:t>
            </a:r>
          </a:p>
          <a:p>
            <a:r>
              <a:rPr lang="en-US" dirty="0" smtClean="0"/>
              <a:t>Measure coverage of intervention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Vitamin D: a growing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Better recognition of symptoms</a:t>
            </a:r>
          </a:p>
          <a:p>
            <a:r>
              <a:rPr lang="en-US" dirty="0" smtClean="0"/>
              <a:t>Risk groups and obesity increasing</a:t>
            </a:r>
          </a:p>
          <a:p>
            <a:r>
              <a:rPr lang="en-US" dirty="0" smtClean="0"/>
              <a:t>Recognition of non bony morbidity</a:t>
            </a:r>
          </a:p>
          <a:p>
            <a:r>
              <a:rPr lang="en-US" dirty="0" smtClean="0"/>
              <a:t>Increased testing</a:t>
            </a:r>
          </a:p>
          <a:p>
            <a:pPr lvl="1"/>
            <a:r>
              <a:rPr lang="en-US" dirty="0" smtClean="0"/>
              <a:t>? Appropriately directed</a:t>
            </a:r>
          </a:p>
          <a:p>
            <a:r>
              <a:rPr lang="en-US" dirty="0" smtClean="0"/>
              <a:t>Increasing scientific publication</a:t>
            </a:r>
          </a:p>
          <a:p>
            <a:r>
              <a:rPr lang="en-US" dirty="0" smtClean="0"/>
              <a:t>Increasing public interest</a:t>
            </a:r>
          </a:p>
          <a:p>
            <a:r>
              <a:rPr lang="en-US" dirty="0" smtClean="0"/>
              <a:t>Commercial opportunism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Metabolism of vitamin 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vit D.bmp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25600" y="1154074"/>
            <a:ext cx="6485467" cy="5567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sun 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1857375"/>
            <a:ext cx="4572000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Immunologic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1" descr="JAR2012-806198.00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87450" y="1079592"/>
            <a:ext cx="7011970" cy="5422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 interesting facts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90% of </a:t>
            </a:r>
            <a:r>
              <a:rPr lang="en-US" dirty="0" err="1" smtClean="0"/>
              <a:t>vit</a:t>
            </a:r>
            <a:r>
              <a:rPr lang="en-US" dirty="0" smtClean="0"/>
              <a:t> D comes from sunshine</a:t>
            </a:r>
          </a:p>
          <a:p>
            <a:r>
              <a:rPr lang="en-US" dirty="0" smtClean="0"/>
              <a:t>Seasonal pattern for deficiency</a:t>
            </a:r>
          </a:p>
          <a:p>
            <a:r>
              <a:rPr lang="en-US" dirty="0" smtClean="0"/>
              <a:t>Pigmented skin needs up to 6x more sun</a:t>
            </a:r>
          </a:p>
          <a:p>
            <a:r>
              <a:rPr lang="en-US" dirty="0" smtClean="0"/>
              <a:t>Factor 15+ sunscreen blocks &gt;99% of sun</a:t>
            </a:r>
          </a:p>
          <a:p>
            <a:r>
              <a:rPr lang="en-US" dirty="0" smtClean="0"/>
              <a:t>Breast milk has limited </a:t>
            </a:r>
            <a:r>
              <a:rPr lang="en-US" dirty="0" err="1" smtClean="0"/>
              <a:t>vit</a:t>
            </a:r>
            <a:r>
              <a:rPr lang="en-US" dirty="0" smtClean="0"/>
              <a:t> D (25 IU/</a:t>
            </a:r>
            <a:r>
              <a:rPr lang="en-US" dirty="0" err="1" smtClean="0"/>
              <a:t>litre</a:t>
            </a:r>
            <a:r>
              <a:rPr lang="en-US" dirty="0" smtClean="0"/>
              <a:t>)</a:t>
            </a:r>
          </a:p>
          <a:p>
            <a:r>
              <a:rPr lang="en-US" dirty="0" smtClean="0"/>
              <a:t>Maternal vitamin D a good source for baby</a:t>
            </a:r>
          </a:p>
          <a:p>
            <a:r>
              <a:rPr lang="en-US" dirty="0" smtClean="0"/>
              <a:t>Fortification is only in some foods</a:t>
            </a:r>
          </a:p>
          <a:p>
            <a:r>
              <a:rPr lang="en-US" dirty="0" smtClean="0"/>
              <a:t>BME diets may not </a:t>
            </a:r>
            <a:r>
              <a:rPr lang="en-US" dirty="0" err="1" smtClean="0"/>
              <a:t>utilise</a:t>
            </a:r>
            <a:r>
              <a:rPr lang="en-US" dirty="0" smtClean="0"/>
              <a:t> fortified foods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growing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Increase in the level set for sufficiency</a:t>
            </a:r>
          </a:p>
          <a:p>
            <a:r>
              <a:rPr lang="en-US" dirty="0" smtClean="0"/>
              <a:t>Surveys suggest highly prevalent </a:t>
            </a:r>
          </a:p>
          <a:p>
            <a:pPr lvl="1"/>
            <a:r>
              <a:rPr lang="en-US" dirty="0" smtClean="0"/>
              <a:t>In Somali community 82% deficient</a:t>
            </a:r>
          </a:p>
          <a:p>
            <a:r>
              <a:rPr lang="en-US" dirty="0" smtClean="0"/>
              <a:t>Associated conditions increasing</a:t>
            </a:r>
          </a:p>
          <a:p>
            <a:pPr lvl="1"/>
            <a:r>
              <a:rPr lang="en-US" dirty="0" smtClean="0"/>
              <a:t>Chronic diseases and Obesity</a:t>
            </a:r>
          </a:p>
          <a:p>
            <a:r>
              <a:rPr lang="en-US" dirty="0" smtClean="0"/>
              <a:t>Increasingly recognised</a:t>
            </a:r>
          </a:p>
          <a:p>
            <a:pPr lvl="1"/>
            <a:r>
              <a:rPr lang="en-US" dirty="0" smtClean="0"/>
              <a:t>High profile cases</a:t>
            </a:r>
          </a:p>
          <a:p>
            <a:pPr lvl="1"/>
            <a:r>
              <a:rPr lang="en-US" dirty="0" smtClean="0"/>
              <a:t>Advocacy</a:t>
            </a:r>
          </a:p>
          <a:p>
            <a:pPr lvl="1"/>
            <a:r>
              <a:rPr lang="en-US" dirty="0" smtClean="0"/>
              <a:t>Increased testing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 month old, 5</a:t>
            </a:r>
            <a:r>
              <a:rPr lang="en-US" baseline="30000" dirty="0" smtClean="0"/>
              <a:t>th</a:t>
            </a:r>
            <a:r>
              <a:rPr lang="en-US" dirty="0" smtClean="0"/>
              <a:t> child</a:t>
            </a:r>
          </a:p>
          <a:p>
            <a:r>
              <a:rPr lang="en-US" dirty="0" smtClean="0"/>
              <a:t>Afro-</a:t>
            </a:r>
            <a:r>
              <a:rPr lang="en-US" dirty="0" err="1" smtClean="0"/>
              <a:t>Carribean</a:t>
            </a:r>
            <a:r>
              <a:rPr lang="en-US" dirty="0" smtClean="0"/>
              <a:t> parents</a:t>
            </a:r>
          </a:p>
          <a:p>
            <a:r>
              <a:rPr lang="en-US" dirty="0" smtClean="0"/>
              <a:t>Breastfed</a:t>
            </a:r>
          </a:p>
          <a:p>
            <a:r>
              <a:rPr lang="en-US" dirty="0" smtClean="0"/>
              <a:t>5 minute convulsion, </a:t>
            </a:r>
          </a:p>
          <a:p>
            <a:pPr lvl="1"/>
            <a:r>
              <a:rPr lang="en-US" dirty="0" smtClean="0"/>
              <a:t>calcium 1.8mmol/l, PTH 48.1</a:t>
            </a:r>
          </a:p>
          <a:p>
            <a:pPr lvl="1"/>
            <a:r>
              <a:rPr lang="en-US" dirty="0" smtClean="0"/>
              <a:t>Reduced bone density</a:t>
            </a:r>
          </a:p>
          <a:p>
            <a:r>
              <a:rPr lang="en-US" dirty="0" smtClean="0"/>
              <a:t>Family history</a:t>
            </a:r>
          </a:p>
          <a:p>
            <a:pPr lvl="1"/>
            <a:r>
              <a:rPr lang="en-US" dirty="0" err="1" smtClean="0"/>
              <a:t>hypocalcaemic</a:t>
            </a:r>
            <a:r>
              <a:rPr lang="en-US" dirty="0" smtClean="0"/>
              <a:t> convulsion in 12 </a:t>
            </a:r>
            <a:r>
              <a:rPr lang="en-US" dirty="0" err="1" smtClean="0"/>
              <a:t>y</a:t>
            </a:r>
            <a:r>
              <a:rPr lang="en-US" dirty="0" smtClean="0"/>
              <a:t> old sibling</a:t>
            </a:r>
          </a:p>
          <a:p>
            <a:pPr lvl="1"/>
            <a:r>
              <a:rPr lang="en-US" dirty="0" smtClean="0"/>
              <a:t>Mother vitamin D deficient, no pregnancy </a:t>
            </a:r>
            <a:r>
              <a:rPr lang="en-US" dirty="0" err="1" smtClean="0"/>
              <a:t>vit</a:t>
            </a:r>
            <a:r>
              <a:rPr lang="en-US" dirty="0" smtClean="0"/>
              <a:t> D 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Cardiomyopathy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16 cases at Great Ormond Street</a:t>
            </a:r>
          </a:p>
          <a:p>
            <a:r>
              <a:rPr lang="en-US" dirty="0" smtClean="0"/>
              <a:t>Presenting with heart failure</a:t>
            </a:r>
          </a:p>
          <a:p>
            <a:r>
              <a:rPr lang="en-US" dirty="0" smtClean="0"/>
              <a:t>Infants, first year of life</a:t>
            </a:r>
          </a:p>
          <a:p>
            <a:r>
              <a:rPr lang="en-US" dirty="0" smtClean="0"/>
              <a:t>12 were exclusively breastfed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4 year old with aches and pains</a:t>
            </a:r>
          </a:p>
          <a:p>
            <a:r>
              <a:rPr lang="en-US" sz="2800" dirty="0" smtClean="0"/>
              <a:t>Some splaying of wrists</a:t>
            </a:r>
          </a:p>
          <a:p>
            <a:pPr lvl="1"/>
            <a:r>
              <a:rPr lang="en-US" dirty="0" smtClean="0"/>
              <a:t>X ray changes of rickets</a:t>
            </a:r>
          </a:p>
          <a:p>
            <a:r>
              <a:rPr lang="en-US" sz="2800" dirty="0" smtClean="0"/>
              <a:t>Vitamin D deficient 15nmol/l</a:t>
            </a:r>
          </a:p>
          <a:p>
            <a:r>
              <a:rPr lang="en-US" sz="2800" dirty="0" smtClean="0"/>
              <a:t>Rx </a:t>
            </a:r>
            <a:r>
              <a:rPr lang="en-US" sz="2800" dirty="0" err="1" smtClean="0"/>
              <a:t>cholecalciferol</a:t>
            </a:r>
            <a:r>
              <a:rPr lang="en-US" sz="2800" dirty="0" smtClean="0"/>
              <a:t> 200,000 units total dose</a:t>
            </a:r>
          </a:p>
          <a:p>
            <a:pPr lvl="1"/>
            <a:r>
              <a:rPr lang="en-US" dirty="0" smtClean="0"/>
              <a:t>Choice of 6,000 units daily for 1 month</a:t>
            </a:r>
          </a:p>
          <a:p>
            <a:pPr lvl="1"/>
            <a:r>
              <a:rPr lang="en-US" dirty="0" smtClean="0"/>
              <a:t>Or 20,000 units for 10 doses</a:t>
            </a:r>
          </a:p>
          <a:p>
            <a:r>
              <a:rPr lang="en-US" sz="2800" dirty="0" smtClean="0"/>
              <a:t>Check symptomatic response, and bottle</a:t>
            </a:r>
          </a:p>
          <a:p>
            <a:r>
              <a:rPr lang="en-US" sz="2800" dirty="0" smtClean="0"/>
              <a:t>Repeat blood biochemistry</a:t>
            </a:r>
          </a:p>
          <a:p>
            <a:r>
              <a:rPr lang="en-US" sz="2800" dirty="0" smtClean="0"/>
              <a:t>Consider family members </a:t>
            </a:r>
            <a:r>
              <a:rPr lang="en-US" sz="2800" dirty="0" err="1" smtClean="0"/>
              <a:t>vit</a:t>
            </a:r>
            <a:r>
              <a:rPr lang="en-US" sz="2800" dirty="0" smtClean="0"/>
              <a:t> D risk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at Works HIV and malnutriton v7 Alder Hey presentation">
  <a:themeElements>
    <a:clrScheme name="">
      <a:dk1>
        <a:srgbClr val="000000"/>
      </a:dk1>
      <a:lt1>
        <a:srgbClr val="CCCC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E2E2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What Works HIV and malnutriton v7 Alder Hey presentation.ppt</Template>
  <TotalTime>200</TotalTime>
  <Words>814</Words>
  <Application>Microsoft Office PowerPoint</Application>
  <PresentationFormat>On-screen Show (4:3)</PresentationFormat>
  <Paragraphs>175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What Works HIV and malnutriton v7 Alder Hey presentation</vt:lpstr>
      <vt:lpstr>Vitamin D: a growing problem</vt:lpstr>
      <vt:lpstr>Vitamin D</vt:lpstr>
      <vt:lpstr>Metabolism of vitamin D</vt:lpstr>
      <vt:lpstr>Potential Immunologic effects</vt:lpstr>
      <vt:lpstr>8 interesting facts</vt:lpstr>
      <vt:lpstr>A growing problem</vt:lpstr>
      <vt:lpstr>Clinical cases</vt:lpstr>
      <vt:lpstr>Cardiomyopathy</vt:lpstr>
      <vt:lpstr>Case study</vt:lpstr>
      <vt:lpstr>Case study</vt:lpstr>
      <vt:lpstr>Co- morbidity</vt:lpstr>
      <vt:lpstr>At risk groups</vt:lpstr>
      <vt:lpstr>Guidance on prevention</vt:lpstr>
      <vt:lpstr>Choices in Management </vt:lpstr>
      <vt:lpstr>Who gets tested?  Ealing infant hypocalcaemia cases</vt:lpstr>
      <vt:lpstr>GP vit D tests (yellow) and top 10 vit D prescribing practices (green) in Ealing</vt:lpstr>
      <vt:lpstr>Experience at Alder Hey</vt:lpstr>
      <vt:lpstr>Seasonality of deficiency</vt:lpstr>
      <vt:lpstr>Proportion deficient unchanged</vt:lpstr>
      <vt:lpstr>Increase in deficiency in those first tested</vt:lpstr>
      <vt:lpstr>Deficiency in older children: ? related to testing protocols</vt:lpstr>
      <vt:lpstr>Which specialty is testing?</vt:lpstr>
      <vt:lpstr>General practice is more aware and testing kids more</vt:lpstr>
      <vt:lpstr>Challenges</vt:lpstr>
      <vt:lpstr>Drug or food supplement? Quality assurance of vit D</vt:lpstr>
      <vt:lpstr>Challenges</vt:lpstr>
      <vt:lpstr>Some practical points</vt:lpstr>
      <vt:lpstr>Cautions on measuring vitamin  D supplementation programme success</vt:lpstr>
      <vt:lpstr>Vitamin D: a growing problem</vt:lpstr>
      <vt:lpstr>Thank you</vt:lpstr>
    </vt:vector>
  </TitlesOfParts>
  <Company>LSTM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Vitamin D: a growing problem</dc:title>
  <dc:creator>James Bunn</dc:creator>
  <cp:lastModifiedBy>Deborah Kenyon</cp:lastModifiedBy>
  <cp:revision>5</cp:revision>
  <cp:lastPrinted>2013-09-16T22:36:56Z</cp:lastPrinted>
  <dcterms:created xsi:type="dcterms:W3CDTF">2013-09-16T19:40:11Z</dcterms:created>
  <dcterms:modified xsi:type="dcterms:W3CDTF">2013-09-23T07:18:26Z</dcterms:modified>
</cp:coreProperties>
</file>