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78" r:id="rId4"/>
    <p:sldId id="265" r:id="rId5"/>
    <p:sldId id="264" r:id="rId6"/>
    <p:sldId id="263" r:id="rId7"/>
    <p:sldId id="261" r:id="rId8"/>
    <p:sldId id="260" r:id="rId9"/>
    <p:sldId id="267" r:id="rId10"/>
    <p:sldId id="268" r:id="rId11"/>
    <p:sldId id="270" r:id="rId12"/>
    <p:sldId id="279" r:id="rId13"/>
    <p:sldId id="269" r:id="rId14"/>
    <p:sldId id="280" r:id="rId15"/>
    <p:sldId id="271" r:id="rId16"/>
    <p:sldId id="276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283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tephaniesbitbybit.com/october15thpregnancy--infant-loss-remembrance-dayangel-baby--rainbow-baby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438400"/>
            <a:ext cx="6172200" cy="2057400"/>
          </a:xfrm>
        </p:spPr>
        <p:txBody>
          <a:bodyPr>
            <a:noAutofit/>
          </a:bodyPr>
          <a:lstStyle/>
          <a:p>
            <a:r>
              <a:rPr lang="en-GB" sz="6000" dirty="0" smtClean="0"/>
              <a:t>Vitamin D:</a:t>
            </a:r>
            <a:br>
              <a:rPr lang="en-GB" sz="6000" dirty="0" smtClean="0"/>
            </a:br>
            <a:r>
              <a:rPr lang="en-GB" sz="6000" dirty="0" smtClean="0"/>
              <a:t>pregnancy,  breastfeeding, babyhood</a:t>
            </a:r>
            <a:endParaRPr lang="en-GB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Magda Sachs</a:t>
            </a:r>
          </a:p>
          <a:p>
            <a:r>
              <a:rPr lang="en-GB" sz="3600" dirty="0" smtClean="0"/>
              <a:t>Public Health , Salford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Vitamin D</a:t>
            </a:r>
            <a:endParaRPr lang="en-GB" dirty="0"/>
          </a:p>
        </p:txBody>
      </p:sp>
      <p:pic>
        <p:nvPicPr>
          <p:cNvPr id="4" name="Content Placeholder 3" descr="In-the-Sun1-300x30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1752600"/>
            <a:ext cx="3886200" cy="3886200"/>
          </a:xfrm>
        </p:spPr>
      </p:pic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270248" y="457200"/>
            <a:ext cx="3657600" cy="5715000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/>
              <a:t>Is synthesised by a hormone reaction from UV radiation on skin</a:t>
            </a:r>
          </a:p>
          <a:p>
            <a:r>
              <a:rPr lang="en-US" sz="2800" dirty="0" smtClean="0"/>
              <a:t>We are not designed to obtain our requirements through diet, so vitamin D is not passed through milk in any substantial quantity</a:t>
            </a:r>
          </a:p>
          <a:p>
            <a:endParaRPr lang="en-GB" sz="2800" dirty="0" smtClean="0"/>
          </a:p>
          <a:p>
            <a:r>
              <a:rPr lang="en-US" sz="2800" b="1" i="1" dirty="0" smtClean="0"/>
              <a:t>Our lifestyle is deficient in sunlight</a:t>
            </a:r>
          </a:p>
          <a:p>
            <a:pPr>
              <a:buNone/>
            </a:pPr>
            <a:endParaRPr lang="en-GB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do we struggle to get enough Vitamin D?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Remain indoors</a:t>
            </a:r>
          </a:p>
          <a:p>
            <a:r>
              <a:rPr lang="en-GB" sz="2800" dirty="0" smtClean="0"/>
              <a:t>Cover up – </a:t>
            </a:r>
            <a:r>
              <a:rPr lang="en-GB" dirty="0" smtClean="0"/>
              <a:t>including with sun cream</a:t>
            </a:r>
          </a:p>
          <a:p>
            <a:r>
              <a:rPr lang="en-GB" sz="2800" dirty="0" smtClean="0"/>
              <a:t>Dark skin – </a:t>
            </a:r>
            <a:r>
              <a:rPr lang="en-GB" dirty="0" smtClean="0"/>
              <a:t>increased risk</a:t>
            </a:r>
          </a:p>
          <a:p>
            <a:r>
              <a:rPr lang="en-GB" dirty="0" smtClean="0"/>
              <a:t>Pollution </a:t>
            </a:r>
          </a:p>
          <a:p>
            <a:pPr>
              <a:buNone/>
            </a:pPr>
            <a:endParaRPr lang="en-GB" sz="2800" dirty="0" smtClean="0"/>
          </a:p>
          <a:p>
            <a:r>
              <a:rPr lang="en-GB" sz="2800" b="1" i="1" dirty="0" smtClean="0"/>
              <a:t>British weather</a:t>
            </a:r>
            <a:endParaRPr lang="en-GB" sz="2800" b="1" i="1" dirty="0"/>
          </a:p>
        </p:txBody>
      </p:sp>
      <p:pic>
        <p:nvPicPr>
          <p:cNvPr id="9" name="Picture 24" descr="http://www.clipartpal.com/_thumbs/pd/weather/two_glossy_clouds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766438"/>
            <a:ext cx="3944454" cy="2415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did we manage for millennia?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Picture 4" descr="http://www.tedgreiner.info/wp-content/uploads/2011/04/sunning_baby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447800"/>
            <a:ext cx="4419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5" descr="David, his mother and sister"/>
          <p:cNvPicPr>
            <a:picLocks noGrp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600200"/>
            <a:ext cx="28956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www.cqj.dk/foto/safrica/himba-granny-baby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3962400"/>
            <a:ext cx="38100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Vitamin D and infant formula milk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9530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Formula milk is modified from cow’s milk</a:t>
            </a:r>
          </a:p>
          <a:p>
            <a:r>
              <a:rPr lang="en-GB" sz="2800" dirty="0" smtClean="0"/>
              <a:t>Modifications are made to more closely mimic observed properties of breast milk</a:t>
            </a:r>
          </a:p>
          <a:p>
            <a:r>
              <a:rPr lang="en-GB" sz="2800" dirty="0" smtClean="0"/>
              <a:t>Vitamin D began to be added to combat higher incidence of rickets in formula-fed infants observed in early 20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century </a:t>
            </a:r>
          </a:p>
          <a:p>
            <a:pPr>
              <a:buNone/>
            </a:pPr>
            <a:endParaRPr lang="en-GB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Vitamin D and infant formula milk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z="2800" dirty="0" smtClean="0"/>
              <a:t>Batches or individual cans of formula may contain variations of amount of ingredients / Vitamin D stated on the label</a:t>
            </a:r>
          </a:p>
          <a:p>
            <a:r>
              <a:rPr lang="en-GB" sz="2800" dirty="0" smtClean="0"/>
              <a:t>Studies find formula-fed infants with rickets/vitamin D deficiency – level in formula is ‘maintenance dose’</a:t>
            </a:r>
          </a:p>
          <a:p>
            <a:endParaRPr lang="en-GB" sz="2800" dirty="0" smtClean="0"/>
          </a:p>
          <a:p>
            <a:r>
              <a:rPr lang="en-GB" sz="2800" dirty="0" smtClean="0"/>
              <a:t>Formula milk companies are running education events on the topic of vitamin D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What should we tell women?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Universal</a:t>
            </a:r>
            <a:r>
              <a:rPr lang="en-GB" sz="3200" dirty="0" smtClean="0"/>
              <a:t> information about vitamin D</a:t>
            </a:r>
          </a:p>
          <a:p>
            <a:pPr lvl="1"/>
            <a:r>
              <a:rPr lang="en-GB" sz="2800" dirty="0" smtClean="0"/>
              <a:t>Targeted information about eligibility for Healthy Start</a:t>
            </a:r>
          </a:p>
          <a:p>
            <a:r>
              <a:rPr lang="en-GB" sz="3200" dirty="0" smtClean="0"/>
              <a:t>Supplement in pregnancy (ideally before!)</a:t>
            </a:r>
          </a:p>
          <a:p>
            <a:r>
              <a:rPr lang="en-GB" sz="3200" dirty="0" smtClean="0"/>
              <a:t>Take / give baby supplements to address </a:t>
            </a:r>
            <a:r>
              <a:rPr lang="en-GB" sz="3200" b="1" dirty="0" smtClean="0"/>
              <a:t>sunlight deficiency</a:t>
            </a:r>
          </a:p>
          <a:p>
            <a:r>
              <a:rPr lang="en-GB" sz="3200" dirty="0" smtClean="0"/>
              <a:t>Inform about foods that can help with vitamin D requirements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We’ve done it before...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1027" name="Picture 3" descr="\\salford.gov.uk\users\Documents\m\magda.sachs\My Pictures\stork cod liver oi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990600"/>
            <a:ext cx="3526743" cy="5410200"/>
          </a:xfrm>
          <a:prstGeom prst="rect">
            <a:avLst/>
          </a:prstGeom>
          <a:noFill/>
        </p:spPr>
      </p:pic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9" name="Picture 5" descr="\\salford.gov.uk\users\Documents\m\magda.sachs\My Pictures\Mothers_we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066800"/>
            <a:ext cx="3400426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667000"/>
            <a:ext cx="6172200" cy="2351562"/>
          </a:xfrm>
        </p:spPr>
        <p:txBody>
          <a:bodyPr/>
          <a:lstStyle/>
          <a:p>
            <a:r>
              <a:rPr lang="en-GB" sz="3600" dirty="0" smtClean="0"/>
              <a:t>What are the barriers to giving these messages?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Barriers...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z="3200" dirty="0" smtClean="0"/>
              <a:t>Staff unsure about universal message </a:t>
            </a:r>
          </a:p>
          <a:p>
            <a:r>
              <a:rPr lang="en-GB" sz="3200" dirty="0" smtClean="0"/>
              <a:t>Lack of time to give public health messages</a:t>
            </a:r>
          </a:p>
          <a:p>
            <a:r>
              <a:rPr lang="en-GB" sz="3200" dirty="0" smtClean="0"/>
              <a:t>Lack of general awareness in society</a:t>
            </a:r>
          </a:p>
          <a:p>
            <a:r>
              <a:rPr lang="en-GB" sz="3200" dirty="0" smtClean="0"/>
              <a:t>Eligibility for Healthy Start doesn’t match highest risk groups</a:t>
            </a:r>
          </a:p>
          <a:p>
            <a:r>
              <a:rPr lang="en-GB" sz="3200" dirty="0" smtClean="0"/>
              <a:t>Issues with Healthy Start administration / access / availability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					</a:t>
            </a:r>
            <a:r>
              <a:rPr lang="en-GB" sz="4000" dirty="0" smtClean="0"/>
              <a:t>thank you</a:t>
            </a:r>
            <a:endParaRPr lang="en-GB" sz="4000" dirty="0"/>
          </a:p>
        </p:txBody>
      </p:sp>
      <p:pic>
        <p:nvPicPr>
          <p:cNvPr id="2050" name="Picture 2" descr="\\salford.gov.uk\users\Documents\m\magda.sachs\My Pictures\welfare cod liver oi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28599"/>
            <a:ext cx="4114800" cy="6238037"/>
          </a:xfrm>
          <a:prstGeom prst="rect">
            <a:avLst/>
          </a:prstGeom>
          <a:noFill/>
        </p:spPr>
      </p:pic>
      <p:sp>
        <p:nvSpPr>
          <p:cNvPr id="16" name="Content Placeholder 1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GB" dirty="0" smtClean="0"/>
              <a:t>UK Recommendation to parents</a:t>
            </a:r>
            <a:endParaRPr lang="en-GB" dirty="0"/>
          </a:p>
        </p:txBody>
      </p:sp>
      <p:pic>
        <p:nvPicPr>
          <p:cNvPr id="4" name="Content Placeholder 3" descr="Picture">
            <a:hlinkClick r:id="rId2"/>
          </p:cNvPr>
          <p:cNvPicPr>
            <a:picLocks noGrp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57200" y="1828800"/>
            <a:ext cx="3657600" cy="292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990600"/>
            <a:ext cx="3657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838200" y="1447800"/>
          <a:ext cx="7010400" cy="4956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540000"/>
                <a:gridCol w="2336800"/>
              </a:tblGrid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Country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Pregnant Women </a:t>
                      </a:r>
                      <a:endParaRPr lang="en-GB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Babies </a:t>
                      </a:r>
                      <a:endParaRPr lang="en-GB" sz="2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Calibri"/>
                          <a:ea typeface="Calibri"/>
                          <a:cs typeface="Times New Roman"/>
                        </a:rPr>
                        <a:t>UK</a:t>
                      </a:r>
                      <a:endParaRPr lang="en-GB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latin typeface="Calibri"/>
                          <a:ea typeface="Calibri"/>
                          <a:cs typeface="Times New Roman"/>
                        </a:rPr>
                        <a:t>400 IU (10mcg)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latin typeface="Calibri"/>
                          <a:ea typeface="Calibri"/>
                          <a:cs typeface="Times New Roman"/>
                        </a:rPr>
                        <a:t>6-12 months 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latin typeface="Calibri"/>
                          <a:ea typeface="Calibri"/>
                          <a:cs typeface="Times New Roman"/>
                        </a:rPr>
                        <a:t>300 IU  (7.5 mcg)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Calibri"/>
                          <a:ea typeface="Calibri"/>
                          <a:cs typeface="Times New Roman"/>
                        </a:rPr>
                        <a:t>USA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600 IU (15 mcg)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0-12 months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400 IU (10mcg)</a:t>
                      </a:r>
                    </a:p>
                  </a:txBody>
                  <a:tcPr marL="68580" marR="68580" marT="0" marB="0"/>
                </a:tc>
              </a:tr>
              <a:tr h="1371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Canada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600 IU (15mcg)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0-12 months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400 IU (10 mcg)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916362"/>
          </a:xfrm>
        </p:spPr>
        <p:txBody>
          <a:bodyPr>
            <a:normAutofit/>
          </a:bodyPr>
          <a:lstStyle/>
          <a:p>
            <a:r>
              <a:rPr lang="en-GB" sz="4800" dirty="0" smtClean="0"/>
              <a:t>What do </a:t>
            </a:r>
            <a:r>
              <a:rPr lang="en-GB" sz="4800" b="1" dirty="0" smtClean="0"/>
              <a:t>you</a:t>
            </a:r>
            <a:r>
              <a:rPr lang="en-GB" sz="4800" dirty="0" smtClean="0"/>
              <a:t> hear?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 thought </a:t>
            </a:r>
            <a:r>
              <a:rPr lang="en-US" sz="3600" dirty="0" err="1" smtClean="0"/>
              <a:t>breastmilk</a:t>
            </a:r>
            <a:r>
              <a:rPr lang="en-US" sz="3600" dirty="0" smtClean="0"/>
              <a:t> had all the nutrients a baby needs</a:t>
            </a:r>
          </a:p>
          <a:p>
            <a:endParaRPr lang="en-GB" sz="3600" dirty="0" smtClean="0"/>
          </a:p>
          <a:p>
            <a:r>
              <a:rPr lang="en-GB" sz="3600" dirty="0" smtClean="0"/>
              <a:t>If our milk is ideal, “perfect,” even, why recommend a supplement?  Is this another booby trap to make us think our own milk is inadequate?</a:t>
            </a:r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We have been working with people on healthy diet, now you’re saying we should tell them to supplement?</a:t>
            </a:r>
          </a:p>
          <a:p>
            <a:endParaRPr lang="en-GB" sz="3600" dirty="0" smtClean="0"/>
          </a:p>
          <a:p>
            <a:r>
              <a:rPr lang="en-GB" sz="3600" dirty="0" smtClean="0"/>
              <a:t>I think unnecessary supplementation can do more harm than good.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Autofit/>
          </a:bodyPr>
          <a:lstStyle/>
          <a:p>
            <a:endParaRPr lang="en-GB" sz="2800" dirty="0" smtClean="0"/>
          </a:p>
          <a:p>
            <a:r>
              <a:rPr lang="en-GB" sz="3600" dirty="0" smtClean="0"/>
              <a:t>I keep reading about needing to have Vitamin D, but my Midwife &amp; GP only mentioned Folic acid.</a:t>
            </a:r>
          </a:p>
          <a:p>
            <a:endParaRPr lang="en-GB" sz="3600" dirty="0" smtClean="0"/>
          </a:p>
          <a:p>
            <a:r>
              <a:rPr lang="en-GB" sz="3600" dirty="0" smtClean="0"/>
              <a:t>I read somewhere that they should have vitamin D, and asked my HV but she didn't know anything about it. I don't currently give him anything but maybe I should? </a:t>
            </a:r>
          </a:p>
          <a:p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Concern that recommending Vitamin D will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GB" sz="3600" dirty="0" smtClean="0"/>
              <a:t> undermine confidence in adequacy of breast milk / breastfeeding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GB" sz="3600" dirty="0" smtClean="0"/>
              <a:t> undermine confidence in the importance of a balanced diet</a:t>
            </a:r>
          </a:p>
          <a:p>
            <a:endParaRPr lang="en-GB" dirty="0" smtClean="0"/>
          </a:p>
          <a:p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914400"/>
            <a:ext cx="6172200" cy="914400"/>
          </a:xfrm>
        </p:spPr>
        <p:txBody>
          <a:bodyPr>
            <a:normAutofit/>
          </a:bodyPr>
          <a:lstStyle/>
          <a:p>
            <a:r>
              <a:rPr lang="en-GB" sz="4800" dirty="0" smtClean="0"/>
              <a:t>Vitamin D deficiency</a:t>
            </a:r>
            <a:endParaRPr lang="en-GB" sz="4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286000" y="3276600"/>
            <a:ext cx="6172200" cy="3098322"/>
          </a:xfrm>
        </p:spPr>
        <p:txBody>
          <a:bodyPr>
            <a:normAutofit/>
          </a:bodyPr>
          <a:lstStyle/>
          <a:p>
            <a:r>
              <a:rPr lang="en-GB" sz="4400" dirty="0" smtClean="0"/>
              <a:t>	is </a:t>
            </a:r>
            <a:r>
              <a:rPr lang="en-GB" sz="4400" u="sng" dirty="0" smtClean="0"/>
              <a:t>sunlight</a:t>
            </a:r>
            <a:r>
              <a:rPr lang="en-GB" sz="4400" dirty="0" smtClean="0"/>
              <a:t> deficiency</a:t>
            </a:r>
            <a:endParaRPr lang="en-GB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ustom 1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FFFF65"/>
      </a:accent1>
      <a:accent2>
        <a:srgbClr val="FFC000"/>
      </a:accent2>
      <a:accent3>
        <a:srgbClr val="FFC000"/>
      </a:accent3>
      <a:accent4>
        <a:srgbClr val="FFC000"/>
      </a:accent4>
      <a:accent5>
        <a:srgbClr val="FFC000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680</TotalTime>
  <Words>478</Words>
  <Application>Microsoft Office PowerPoint</Application>
  <PresentationFormat>On-screen Show (4:3)</PresentationFormat>
  <Paragraphs>74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Vitamin D: pregnancy,  breastfeeding, babyhood</vt:lpstr>
      <vt:lpstr>UK Recommendation to parents</vt:lpstr>
      <vt:lpstr>recommendations</vt:lpstr>
      <vt:lpstr>What do you hear?</vt:lpstr>
      <vt:lpstr>PowerPoint Presentation</vt:lpstr>
      <vt:lpstr>PowerPoint Presentation</vt:lpstr>
      <vt:lpstr>PowerPoint Presentation</vt:lpstr>
      <vt:lpstr>Concern that recommending Vitamin D will</vt:lpstr>
      <vt:lpstr>Vitamin D deficiency</vt:lpstr>
      <vt:lpstr>Vitamin D</vt:lpstr>
      <vt:lpstr>Why do we struggle to get enough Vitamin D?</vt:lpstr>
      <vt:lpstr>How did we manage for millennia?</vt:lpstr>
      <vt:lpstr>Vitamin D and infant formula milk</vt:lpstr>
      <vt:lpstr>Vitamin D and infant formula milk</vt:lpstr>
      <vt:lpstr>What should we tell women?</vt:lpstr>
      <vt:lpstr>We’ve done it before... </vt:lpstr>
      <vt:lpstr>What are the barriers to giving these messages?  </vt:lpstr>
      <vt:lpstr>Barriers...</vt:lpstr>
      <vt:lpstr>     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Sachs, Magda</dc:creator>
  <cp:lastModifiedBy>Deborah Kenyon</cp:lastModifiedBy>
  <cp:revision>46</cp:revision>
  <dcterms:created xsi:type="dcterms:W3CDTF">2006-08-16T00:00:00Z</dcterms:created>
  <dcterms:modified xsi:type="dcterms:W3CDTF">2013-09-06T12:07:56Z</dcterms:modified>
</cp:coreProperties>
</file>