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30"/>
  </p:notesMasterIdLst>
  <p:sldIdLst>
    <p:sldId id="256" r:id="rId2"/>
    <p:sldId id="289" r:id="rId3"/>
    <p:sldId id="259" r:id="rId4"/>
    <p:sldId id="260" r:id="rId5"/>
    <p:sldId id="261" r:id="rId6"/>
    <p:sldId id="304" r:id="rId7"/>
    <p:sldId id="305" r:id="rId8"/>
    <p:sldId id="282" r:id="rId9"/>
    <p:sldId id="283" r:id="rId10"/>
    <p:sldId id="306" r:id="rId11"/>
    <p:sldId id="287" r:id="rId12"/>
    <p:sldId id="307" r:id="rId13"/>
    <p:sldId id="263" r:id="rId14"/>
    <p:sldId id="302" r:id="rId15"/>
    <p:sldId id="314" r:id="rId16"/>
    <p:sldId id="315" r:id="rId17"/>
    <p:sldId id="316" r:id="rId18"/>
    <p:sldId id="317" r:id="rId19"/>
    <p:sldId id="318" r:id="rId20"/>
    <p:sldId id="319" r:id="rId21"/>
    <p:sldId id="308" r:id="rId22"/>
    <p:sldId id="310" r:id="rId23"/>
    <p:sldId id="311" r:id="rId24"/>
    <p:sldId id="312" r:id="rId25"/>
    <p:sldId id="313" r:id="rId26"/>
    <p:sldId id="309" r:id="rId27"/>
    <p:sldId id="294" r:id="rId28"/>
    <p:sldId id="290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>
        <p:scale>
          <a:sx n="87" d="100"/>
          <a:sy n="87" d="100"/>
        </p:scale>
        <p:origin x="-1262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hao\Dropbox\Foundation%20programme\Hopeful%20publications\RLBUH%20vit%20D%20audit\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hao\Dropbox\Foundation%20programme\Hopeful%20publications\RLBUH%20vit%20D%20audit\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'bills totals'!$C$1</c:f>
              <c:strCache>
                <c:ptCount val="1"/>
                <c:pt idx="0">
                  <c:v>Requests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5"/>
            <c:spPr>
              <a:noFill/>
            </c:spPr>
          </c:marker>
          <c:trendline>
            <c:spPr>
              <a:ln>
                <a:solidFill>
                  <a:srgbClr val="FF0000"/>
                </a:solidFill>
              </a:ln>
            </c:spPr>
            <c:trendlineType val="exp"/>
            <c:dispRSqr val="0"/>
            <c:dispEq val="0"/>
          </c:trendline>
          <c:xVal>
            <c:numRef>
              <c:f>'bills totals'!$B$2:$B$73</c:f>
              <c:numCache>
                <c:formatCode>mmm\-yy</c:formatCode>
                <c:ptCount val="72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</c:numCache>
            </c:numRef>
          </c:xVal>
          <c:yVal>
            <c:numRef>
              <c:f>'bills totals'!$C$2:$C$73</c:f>
              <c:numCache>
                <c:formatCode>General</c:formatCode>
                <c:ptCount val="72"/>
                <c:pt idx="0">
                  <c:v>54</c:v>
                </c:pt>
                <c:pt idx="1">
                  <c:v>32</c:v>
                </c:pt>
                <c:pt idx="2">
                  <c:v>39</c:v>
                </c:pt>
                <c:pt idx="3">
                  <c:v>51</c:v>
                </c:pt>
                <c:pt idx="4">
                  <c:v>60</c:v>
                </c:pt>
                <c:pt idx="5">
                  <c:v>70</c:v>
                </c:pt>
                <c:pt idx="6">
                  <c:v>45</c:v>
                </c:pt>
                <c:pt idx="7">
                  <c:v>29</c:v>
                </c:pt>
                <c:pt idx="8">
                  <c:v>35</c:v>
                </c:pt>
                <c:pt idx="9">
                  <c:v>43</c:v>
                </c:pt>
                <c:pt idx="10">
                  <c:v>69</c:v>
                </c:pt>
                <c:pt idx="11">
                  <c:v>29</c:v>
                </c:pt>
                <c:pt idx="12">
                  <c:v>58</c:v>
                </c:pt>
                <c:pt idx="13">
                  <c:v>50</c:v>
                </c:pt>
                <c:pt idx="14">
                  <c:v>70</c:v>
                </c:pt>
                <c:pt idx="15">
                  <c:v>53</c:v>
                </c:pt>
                <c:pt idx="16">
                  <c:v>46</c:v>
                </c:pt>
                <c:pt idx="17">
                  <c:v>62</c:v>
                </c:pt>
                <c:pt idx="18">
                  <c:v>65</c:v>
                </c:pt>
                <c:pt idx="19">
                  <c:v>66</c:v>
                </c:pt>
                <c:pt idx="20">
                  <c:v>51</c:v>
                </c:pt>
                <c:pt idx="21">
                  <c:v>88</c:v>
                </c:pt>
                <c:pt idx="22">
                  <c:v>62</c:v>
                </c:pt>
                <c:pt idx="23">
                  <c:v>50</c:v>
                </c:pt>
                <c:pt idx="24">
                  <c:v>79</c:v>
                </c:pt>
                <c:pt idx="25">
                  <c:v>88</c:v>
                </c:pt>
                <c:pt idx="26">
                  <c:v>92</c:v>
                </c:pt>
                <c:pt idx="27">
                  <c:v>100</c:v>
                </c:pt>
                <c:pt idx="28">
                  <c:v>99</c:v>
                </c:pt>
                <c:pt idx="29">
                  <c:v>129</c:v>
                </c:pt>
                <c:pt idx="30">
                  <c:v>130</c:v>
                </c:pt>
                <c:pt idx="31">
                  <c:v>87</c:v>
                </c:pt>
                <c:pt idx="32">
                  <c:v>110</c:v>
                </c:pt>
                <c:pt idx="33">
                  <c:v>133</c:v>
                </c:pt>
                <c:pt idx="34">
                  <c:v>123</c:v>
                </c:pt>
                <c:pt idx="35">
                  <c:v>86</c:v>
                </c:pt>
                <c:pt idx="36">
                  <c:v>105</c:v>
                </c:pt>
                <c:pt idx="37">
                  <c:v>110</c:v>
                </c:pt>
                <c:pt idx="38">
                  <c:v>277</c:v>
                </c:pt>
                <c:pt idx="39">
                  <c:v>146</c:v>
                </c:pt>
                <c:pt idx="40">
                  <c:v>145</c:v>
                </c:pt>
                <c:pt idx="41">
                  <c:v>198</c:v>
                </c:pt>
                <c:pt idx="42">
                  <c:v>191</c:v>
                </c:pt>
                <c:pt idx="43">
                  <c:v>131</c:v>
                </c:pt>
                <c:pt idx="44">
                  <c:v>193</c:v>
                </c:pt>
                <c:pt idx="45">
                  <c:v>194</c:v>
                </c:pt>
                <c:pt idx="46">
                  <c:v>187</c:v>
                </c:pt>
                <c:pt idx="47">
                  <c:v>142</c:v>
                </c:pt>
                <c:pt idx="48">
                  <c:v>154</c:v>
                </c:pt>
                <c:pt idx="49">
                  <c:v>216</c:v>
                </c:pt>
                <c:pt idx="50">
                  <c:v>238</c:v>
                </c:pt>
                <c:pt idx="51">
                  <c:v>191</c:v>
                </c:pt>
                <c:pt idx="52">
                  <c:v>214</c:v>
                </c:pt>
                <c:pt idx="53">
                  <c:v>265</c:v>
                </c:pt>
                <c:pt idx="54">
                  <c:v>264</c:v>
                </c:pt>
                <c:pt idx="55">
                  <c:v>233</c:v>
                </c:pt>
                <c:pt idx="56">
                  <c:v>258</c:v>
                </c:pt>
                <c:pt idx="57">
                  <c:v>254</c:v>
                </c:pt>
                <c:pt idx="58">
                  <c:v>283</c:v>
                </c:pt>
                <c:pt idx="59">
                  <c:v>245</c:v>
                </c:pt>
                <c:pt idx="60">
                  <c:v>348</c:v>
                </c:pt>
                <c:pt idx="61">
                  <c:v>427</c:v>
                </c:pt>
                <c:pt idx="62">
                  <c:v>439</c:v>
                </c:pt>
                <c:pt idx="63">
                  <c:v>434</c:v>
                </c:pt>
                <c:pt idx="64">
                  <c:v>594</c:v>
                </c:pt>
                <c:pt idx="65">
                  <c:v>451</c:v>
                </c:pt>
                <c:pt idx="66">
                  <c:v>562</c:v>
                </c:pt>
                <c:pt idx="67">
                  <c:v>487</c:v>
                </c:pt>
                <c:pt idx="68">
                  <c:v>425</c:v>
                </c:pt>
                <c:pt idx="69">
                  <c:v>527</c:v>
                </c:pt>
                <c:pt idx="70">
                  <c:v>545</c:v>
                </c:pt>
                <c:pt idx="71">
                  <c:v>384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824064"/>
        <c:axId val="42825984"/>
      </c:scatterChart>
      <c:valAx>
        <c:axId val="42824064"/>
        <c:scaling>
          <c:orientation val="minMax"/>
          <c:max val="41285"/>
          <c:min val="39100"/>
        </c:scaling>
        <c:delete val="0"/>
        <c:axPos val="b"/>
        <c:title>
          <c:tx>
            <c:rich>
              <a:bodyPr/>
              <a:lstStyle/>
              <a:p>
                <a:pPr>
                  <a:defRPr lang="en-GB"/>
                </a:pPr>
                <a:r>
                  <a:rPr lang="en-US" b="0"/>
                  <a:t>Month/Yea</a:t>
                </a:r>
                <a:r>
                  <a:rPr lang="en-US"/>
                  <a:t>r</a:t>
                </a:r>
              </a:p>
            </c:rich>
          </c:tx>
          <c:layout>
            <c:manualLayout>
              <c:xMode val="edge"/>
              <c:yMode val="edge"/>
              <c:x val="0.4120236180764848"/>
              <c:y val="0.92478656167979001"/>
            </c:manualLayout>
          </c:layout>
          <c:overlay val="0"/>
        </c:title>
        <c:numFmt formatCode="mmm\ yyyy" sourceLinked="0"/>
        <c:majorTickMark val="out"/>
        <c:minorTickMark val="none"/>
        <c:tickLblPos val="nextTo"/>
        <c:txPr>
          <a:bodyPr rot="2700000" vert="horz"/>
          <a:lstStyle/>
          <a:p>
            <a:pPr>
              <a:defRPr/>
            </a:pPr>
            <a:endParaRPr lang="en-US"/>
          </a:p>
        </c:txPr>
        <c:crossAx val="42825984"/>
        <c:crosses val="autoZero"/>
        <c:crossBetween val="midCat"/>
        <c:majorUnit val="183"/>
      </c:valAx>
      <c:valAx>
        <c:axId val="428259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n-GB"/>
                </a:pPr>
                <a:r>
                  <a:rPr lang="en-US" b="0"/>
                  <a:t>Number</a:t>
                </a:r>
                <a:r>
                  <a:rPr lang="en-US" b="0" baseline="0"/>
                  <a:t> of requests</a:t>
                </a:r>
                <a:endParaRPr lang="en-US" b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4282406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Female</c:v>
          </c:tx>
          <c:invertIfNegative val="0"/>
          <c:cat>
            <c:strRef>
              <c:f>Sheet1!$A$17:$A$27</c:f>
              <c:strCache>
                <c:ptCount val="11"/>
                <c:pt idx="0">
                  <c:v>&lt;10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90-99</c:v>
                </c:pt>
                <c:pt idx="10">
                  <c:v>≥100</c:v>
                </c:pt>
              </c:strCache>
            </c:strRef>
          </c:cat>
          <c:val>
            <c:numRef>
              <c:f>Sheet1!$B$17:$B$27</c:f>
              <c:numCache>
                <c:formatCode>General</c:formatCode>
                <c:ptCount val="11"/>
                <c:pt idx="0">
                  <c:v>2</c:v>
                </c:pt>
                <c:pt idx="1">
                  <c:v>312</c:v>
                </c:pt>
                <c:pt idx="2" formatCode="#,##0">
                  <c:v>1522</c:v>
                </c:pt>
                <c:pt idx="3" formatCode="#,##0">
                  <c:v>1670</c:v>
                </c:pt>
                <c:pt idx="4" formatCode="#,##0">
                  <c:v>1624</c:v>
                </c:pt>
                <c:pt idx="5" formatCode="#,##0">
                  <c:v>1445</c:v>
                </c:pt>
                <c:pt idx="6" formatCode="#,##0">
                  <c:v>1269</c:v>
                </c:pt>
                <c:pt idx="7" formatCode="#,##0">
                  <c:v>1040</c:v>
                </c:pt>
                <c:pt idx="8">
                  <c:v>565</c:v>
                </c:pt>
                <c:pt idx="9">
                  <c:v>94</c:v>
                </c:pt>
                <c:pt idx="10">
                  <c:v>1</c:v>
                </c:pt>
              </c:numCache>
            </c:numRef>
          </c:val>
        </c:ser>
        <c:ser>
          <c:idx val="1"/>
          <c:order val="1"/>
          <c:tx>
            <c:v>Male</c:v>
          </c:tx>
          <c:invertIfNegative val="0"/>
          <c:cat>
            <c:strRef>
              <c:f>Sheet1!$A$17:$A$27</c:f>
              <c:strCache>
                <c:ptCount val="11"/>
                <c:pt idx="0">
                  <c:v>&lt;10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90-99</c:v>
                </c:pt>
                <c:pt idx="10">
                  <c:v>≥100</c:v>
                </c:pt>
              </c:strCache>
            </c:strRef>
          </c:cat>
          <c:val>
            <c:numRef>
              <c:f>Sheet1!$C$17:$C$27</c:f>
              <c:numCache>
                <c:formatCode>General</c:formatCode>
                <c:ptCount val="11"/>
                <c:pt idx="0">
                  <c:v>2</c:v>
                </c:pt>
                <c:pt idx="1">
                  <c:v>64</c:v>
                </c:pt>
                <c:pt idx="2" formatCode="#,##0">
                  <c:v>296</c:v>
                </c:pt>
                <c:pt idx="3" formatCode="#,##0">
                  <c:v>367</c:v>
                </c:pt>
                <c:pt idx="4" formatCode="#,##0">
                  <c:v>496</c:v>
                </c:pt>
                <c:pt idx="5">
                  <c:v>588</c:v>
                </c:pt>
                <c:pt idx="6">
                  <c:v>578</c:v>
                </c:pt>
                <c:pt idx="7">
                  <c:v>598</c:v>
                </c:pt>
                <c:pt idx="8">
                  <c:v>274</c:v>
                </c:pt>
                <c:pt idx="9">
                  <c:v>23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229696"/>
        <c:axId val="41256448"/>
      </c:barChart>
      <c:catAx>
        <c:axId val="41229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GB"/>
                </a:pPr>
                <a:r>
                  <a:rPr lang="en-GB"/>
                  <a:t>Age</a:t>
                </a:r>
              </a:p>
            </c:rich>
          </c:tx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41256448"/>
        <c:crosses val="autoZero"/>
        <c:auto val="1"/>
        <c:lblAlgn val="ctr"/>
        <c:lblOffset val="100"/>
        <c:noMultiLvlLbl val="0"/>
      </c:catAx>
      <c:valAx>
        <c:axId val="41256448"/>
        <c:scaling>
          <c:orientation val="minMax"/>
          <c:max val="18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n-GB"/>
                </a:pPr>
                <a:r>
                  <a:rPr lang="en-GB"/>
                  <a:t>Number</a:t>
                </a:r>
                <a:r>
                  <a:rPr lang="en-GB" baseline="0"/>
                  <a:t> of requests</a:t>
                </a:r>
                <a:endParaRPr lang="en-GB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4122969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noFill/>
          </c:spPr>
          <c:invertIfNegative val="0"/>
          <c:cat>
            <c:numRef>
              <c:f>'dis by year'!$B$1:$G$1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'dis by year'!$B$2:$G$2</c:f>
              <c:numCache>
                <c:formatCode>General</c:formatCode>
                <c:ptCount val="6"/>
                <c:pt idx="0">
                  <c:v>17</c:v>
                </c:pt>
                <c:pt idx="1">
                  <c:v>18.5</c:v>
                </c:pt>
                <c:pt idx="2">
                  <c:v>19.5</c:v>
                </c:pt>
                <c:pt idx="3">
                  <c:v>20.5</c:v>
                </c:pt>
                <c:pt idx="4">
                  <c:v>23.150000000000031</c:v>
                </c:pt>
                <c:pt idx="5">
                  <c:v>28</c:v>
                </c:pt>
              </c:numCache>
            </c:numRef>
          </c:val>
        </c:ser>
        <c:ser>
          <c:idx val="1"/>
          <c:order val="1"/>
          <c:spPr>
            <a:noFill/>
            <a:ln>
              <a:solidFill>
                <a:schemeClr val="tx1"/>
              </a:solidFill>
            </a:ln>
          </c:spPr>
          <c:invertIfNegative val="0"/>
          <c:cat>
            <c:numRef>
              <c:f>'dis by year'!$B$1:$G$1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'dis by year'!$B$3:$G$3</c:f>
              <c:numCache>
                <c:formatCode>General</c:formatCode>
                <c:ptCount val="6"/>
                <c:pt idx="0">
                  <c:v>11.5</c:v>
                </c:pt>
                <c:pt idx="1">
                  <c:v>12.8</c:v>
                </c:pt>
                <c:pt idx="2">
                  <c:v>14.8</c:v>
                </c:pt>
                <c:pt idx="3">
                  <c:v>13.8</c:v>
                </c:pt>
                <c:pt idx="4">
                  <c:v>17.350000000000001</c:v>
                </c:pt>
                <c:pt idx="5">
                  <c:v>18.5</c:v>
                </c:pt>
              </c:numCache>
            </c:numRef>
          </c:val>
        </c:ser>
        <c:ser>
          <c:idx val="2"/>
          <c:order val="2"/>
          <c:spPr>
            <a:noFill/>
            <a:ln>
              <a:solidFill>
                <a:prstClr val="black"/>
              </a:solidFill>
            </a:ln>
          </c:spPr>
          <c:invertIfNegative val="0"/>
          <c:cat>
            <c:numRef>
              <c:f>'dis by year'!$B$1:$G$1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'dis by year'!$B$4:$G$4</c:f>
              <c:numCache>
                <c:formatCode>General</c:formatCode>
                <c:ptCount val="6"/>
                <c:pt idx="0">
                  <c:v>20.5</c:v>
                </c:pt>
                <c:pt idx="1">
                  <c:v>21.7</c:v>
                </c:pt>
                <c:pt idx="2">
                  <c:v>21</c:v>
                </c:pt>
                <c:pt idx="3">
                  <c:v>21.5</c:v>
                </c:pt>
                <c:pt idx="4">
                  <c:v>22.6</c:v>
                </c:pt>
                <c:pt idx="5">
                  <c:v>23.599999999999987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192320"/>
        <c:axId val="43194240"/>
      </c:barChart>
      <c:catAx>
        <c:axId val="43192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GB"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43194240"/>
        <c:crosses val="autoZero"/>
        <c:auto val="1"/>
        <c:lblAlgn val="ctr"/>
        <c:lblOffset val="100"/>
        <c:noMultiLvlLbl val="0"/>
      </c:catAx>
      <c:valAx>
        <c:axId val="431942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n-GB"/>
                </a:pPr>
                <a:r>
                  <a:rPr lang="en-GB"/>
                  <a:t>25OHD</a:t>
                </a:r>
                <a:r>
                  <a:rPr lang="en-GB" baseline="0"/>
                  <a:t> (nmol/L)</a:t>
                </a:r>
                <a:endParaRPr lang="en-GB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43192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71E48E-51AD-460A-B57F-7C9C6D20ABD4}" type="datetimeFigureOut">
              <a:rPr lang="en-US"/>
              <a:pPr>
                <a:defRPr/>
              </a:pPr>
              <a:t>9/2/2013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FC2867F-CAE2-4913-906E-8868EDB76C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264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7AD741-0FE5-4083-8512-A079BF2C9A9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F0177B-5E9C-4DB0-87BC-231AAA4EEAA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3ACEC2-05F3-426C-9089-E3A95CE845D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60916A-AF0A-4956-96E1-D0BA7894D8E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6DD516-1B45-401E-AA50-4B93DFFC3A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249D42-26CB-4B7F-A4A9-702EEF9F3C5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3DC43-D4BA-41D4-A41A-8322A4AC087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E1AFB8-083E-4374-B837-33E36636756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A60C06-8927-4519-953B-1F2C4AED1A7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81749F-4D0E-478A-8542-C01D3808F84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1701C8-0BF2-4516-9237-AC2AACE85DA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197AF7-A9FD-470C-9D9F-6C015BDBCCF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3F1CC8-09E4-45ED-95CA-41EF1FB8E06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58E780-334F-4269-8005-578DFE45A9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800A30-2CF9-4BC6-8D45-D61C5411FA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5EA4D4-F01B-4756-9B32-0503B1E8446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CDD134-376D-4B4F-A494-ADEB9620AE6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9E19337-EB07-4DDB-897A-987B98DAC617}" type="datetimeFigureOut">
              <a:rPr lang="en-US"/>
              <a:pPr>
                <a:defRPr/>
              </a:pPr>
              <a:t>9/2/2013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6943571-0509-41B6-BA61-83344EE59C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80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3F57D-967F-48F0-B53A-FB3663724C99}" type="datetimeFigureOut">
              <a:rPr lang="en-US"/>
              <a:pPr>
                <a:defRPr/>
              </a:pPr>
              <a:t>9/2/2013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CB0AC-3CA3-4F22-9AE4-27375DF592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921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78FD5-3AA6-4BDE-81F9-F76110F5CCE5}" type="datetimeFigureOut">
              <a:rPr lang="en-US"/>
              <a:pPr>
                <a:defRPr/>
              </a:pPr>
              <a:t>9/2/2013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F2FD4-6858-4081-B63F-8B153F94CE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72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2BDC2-E7A3-49E8-92B3-E5F160628BBB}" type="datetimeFigureOut">
              <a:rPr lang="en-US"/>
              <a:pPr>
                <a:defRPr/>
              </a:pPr>
              <a:t>9/2/2013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4E747-6EF2-4105-9C9F-F31FFE52B5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15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CEA335-330F-4C68-ADDD-B9E1F11D1F5F}" type="datetimeFigureOut">
              <a:rPr lang="en-US"/>
              <a:pPr>
                <a:defRPr/>
              </a:pPr>
              <a:t>9/2/2013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03D3CA-EB5D-452B-A371-FFF677A218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621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829AC2-DDD6-409B-9019-131166B33578}" type="datetimeFigureOut">
              <a:rPr lang="en-US"/>
              <a:pPr>
                <a:defRPr/>
              </a:pPr>
              <a:t>9/2/2013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E6CCD3-A496-47C9-B37E-FA4AFF1850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20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577B5E-9203-4579-B3C5-3ABC972F551E}" type="datetimeFigureOut">
              <a:rPr lang="en-US"/>
              <a:pPr>
                <a:defRPr/>
              </a:pPr>
              <a:t>9/2/2013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3C27DB-3EF1-496E-B6D0-C0929A4B94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47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E997B2-7D00-4ADB-AA61-F3305B33ACE2}" type="datetimeFigureOut">
              <a:rPr lang="en-US"/>
              <a:pPr>
                <a:defRPr/>
              </a:pPr>
              <a:t>9/2/2013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701A18-244C-45A8-9326-5AEF3877C2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99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2F934-2B4F-4F88-93E8-561EF49538E9}" type="datetimeFigureOut">
              <a:rPr lang="en-US"/>
              <a:pPr>
                <a:defRPr/>
              </a:pPr>
              <a:t>9/2/2013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5C8D6-2B2C-4EFB-A8BD-3637FB9454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81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1ABA73-88DB-4919-B1D3-D304F5132FBE}" type="datetimeFigureOut">
              <a:rPr lang="en-US"/>
              <a:pPr>
                <a:defRPr/>
              </a:pPr>
              <a:t>9/2/2013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ABE611-8A4A-40AA-B17E-E8EAB97A12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956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D6F83A4-82CA-4487-A3A3-0FA0DB1E20B0}" type="datetimeFigureOut">
              <a:rPr lang="en-US"/>
              <a:pPr>
                <a:defRPr/>
              </a:pPr>
              <a:t>9/2/2013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9FAE091-0DF4-4F6C-A362-0DB1AC1A28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854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C526E5B-C111-4C1B-9D5C-25EF360CF9AD}" type="datetimeFigureOut">
              <a:rPr lang="en-US"/>
              <a:pPr>
                <a:defRPr/>
              </a:pPr>
              <a:t>9/2/2013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1F87356-FF44-4FA4-B50D-EE1A107AE1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1" r:id="rId2"/>
    <p:sldLayoutId id="2147483906" r:id="rId3"/>
    <p:sldLayoutId id="2147483907" r:id="rId4"/>
    <p:sldLayoutId id="2147483908" r:id="rId5"/>
    <p:sldLayoutId id="2147483909" r:id="rId6"/>
    <p:sldLayoutId id="2147483902" r:id="rId7"/>
    <p:sldLayoutId id="2147483910" r:id="rId8"/>
    <p:sldLayoutId id="2147483911" r:id="rId9"/>
    <p:sldLayoutId id="2147483903" r:id="rId10"/>
    <p:sldLayoutId id="214748390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thmerseyammc.nhs.uk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aty.gardner@livgp.nhs.uk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316321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5300" dirty="0" smtClean="0"/>
              <a:t>Vitamin D Deficiency in Liverpool</a:t>
            </a:r>
            <a:br>
              <a:rPr lang="en-GB" sz="5300" dirty="0" smtClean="0"/>
            </a:br>
            <a:r>
              <a:rPr lang="en-GB" sz="5300" dirty="0" smtClean="0"/>
              <a:t>where are we now?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100" dirty="0" smtClean="0"/>
              <a:t/>
            </a:r>
            <a:br>
              <a:rPr lang="en-GB" sz="3100" dirty="0" smtClean="0"/>
            </a:br>
            <a:endParaRPr lang="en-US" sz="3100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286125"/>
            <a:ext cx="7772400" cy="3143250"/>
          </a:xfrm>
        </p:spPr>
        <p:txBody>
          <a:bodyPr/>
          <a:lstStyle/>
          <a:p>
            <a:pPr marR="0" algn="ctr" eaLnBrk="1" hangingPunct="1"/>
            <a:r>
              <a:rPr lang="en-GB" sz="2000" b="1" dirty="0" smtClean="0"/>
              <a:t>Dr Katy Gardner (Clinical lead Liverpool Vitamin D group)</a:t>
            </a:r>
          </a:p>
          <a:p>
            <a:pPr marR="0" algn="ctr" eaLnBrk="1" hangingPunct="1"/>
            <a:endParaRPr lang="en-GB" sz="2000" b="1" dirty="0" smtClean="0"/>
          </a:p>
        </p:txBody>
      </p:sp>
      <p:pic>
        <p:nvPicPr>
          <p:cNvPr id="9220" name="Picture 2" descr="C:\Documents and Settings\Katy\Local Settings\Temporary Internet Files\Content.IE5\5LKJZ6L1\MC9002321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071938"/>
            <a:ext cx="1874837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221162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GB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3200" dirty="0" smtClean="0"/>
              <a:t>2010: Mother not identified when pregnant, or breast feeding, ….child not identified till symptoms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GB" sz="32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3200" dirty="0" smtClean="0"/>
              <a:t>2011: 2 cases in my practice  of 4000 patients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GB" sz="32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3900" b="1" dirty="0"/>
              <a:t>O</a:t>
            </a:r>
            <a:r>
              <a:rPr lang="en-GB" sz="3900" b="1" dirty="0" smtClean="0"/>
              <a:t>ne child: Rickets =family at risk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GB" sz="32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Rickets in Merseyside</a:t>
            </a:r>
            <a:br>
              <a:rPr lang="en-GB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92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79266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GB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GB" sz="3000" dirty="0" smtClean="0"/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3600" dirty="0" smtClean="0"/>
              <a:t>Neighbouring practices very different knowledge and testing rates 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3600" dirty="0" smtClean="0"/>
              <a:t>Guidelines distributed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3600" dirty="0" smtClean="0"/>
              <a:t>Re audit: increased numbers diagnosed! Education works! </a:t>
            </a:r>
            <a:endParaRPr lang="en-US" sz="3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 smtClean="0"/>
              <a:t>Audit of local practices 2008</a:t>
            </a:r>
            <a:br>
              <a:rPr lang="en-GB" sz="4400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Community education....... </a:t>
            </a:r>
            <a:endParaRPr lang="en-US" dirty="0"/>
          </a:p>
        </p:txBody>
      </p:sp>
      <p:pic>
        <p:nvPicPr>
          <p:cNvPr id="70658" name="Picture 2" descr="C:\Users\Katy\Pictures\Spring  summer 2012\P10129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2" y="1700808"/>
            <a:ext cx="603461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64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5781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dirty="0" smtClean="0"/>
          </a:p>
          <a:p>
            <a:pPr eaLnBrk="1" hangingPunct="1"/>
            <a:r>
              <a:rPr lang="en-GB" sz="3200" dirty="0" smtClean="0"/>
              <a:t>Developed </a:t>
            </a:r>
            <a:r>
              <a:rPr lang="en-GB" sz="3200" dirty="0"/>
              <a:t>g</a:t>
            </a:r>
            <a:r>
              <a:rPr lang="en-GB" sz="3200" dirty="0" smtClean="0"/>
              <a:t>uidelines: Test people at risk AND with symptoms. T</a:t>
            </a:r>
            <a:r>
              <a:rPr lang="en-GB" sz="3200" b="1" dirty="0" smtClean="0"/>
              <a:t>reat  if  deficient </a:t>
            </a:r>
          </a:p>
          <a:p>
            <a:pPr eaLnBrk="1" hangingPunct="1"/>
            <a:r>
              <a:rPr lang="en-GB" sz="3200" dirty="0" smtClean="0"/>
              <a:t>Prevention: DOH, NICE </a:t>
            </a:r>
            <a:r>
              <a:rPr lang="en-GB" sz="3200" b="1" dirty="0" smtClean="0"/>
              <a:t> </a:t>
            </a:r>
            <a:r>
              <a:rPr lang="en-GB" sz="3200" dirty="0" smtClean="0"/>
              <a:t>ensure uptake of </a:t>
            </a:r>
            <a:r>
              <a:rPr lang="en-GB" sz="3200" b="1" dirty="0" smtClean="0"/>
              <a:t>Healthy Start  </a:t>
            </a:r>
          </a:p>
          <a:p>
            <a:pPr eaLnBrk="1" hangingPunct="1"/>
            <a:r>
              <a:rPr lang="en-GB" sz="3200" dirty="0" smtClean="0"/>
              <a:t>and ......beyond… but PCT said No</a:t>
            </a:r>
          </a:p>
          <a:p>
            <a:pPr eaLnBrk="1" hangingPunct="1"/>
            <a:r>
              <a:rPr lang="en-GB" sz="3200" dirty="0" smtClean="0"/>
              <a:t>Educate: </a:t>
            </a:r>
            <a:r>
              <a:rPr lang="en-GB" sz="3200" b="1" dirty="0" smtClean="0"/>
              <a:t>health professionals and public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400" dirty="0"/>
              <a:t>W</a:t>
            </a:r>
            <a:r>
              <a:rPr lang="en-GB" sz="4400" dirty="0" smtClean="0"/>
              <a:t>hat did we do next ?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207170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/>
              <a:t> 2012: North Mersey Guidelines and local leaflet</a:t>
            </a:r>
            <a:endParaRPr lang="en-US" dirty="0"/>
          </a:p>
        </p:txBody>
      </p:sp>
      <p:sp>
        <p:nvSpPr>
          <p:cNvPr id="23555" name="Content Placeholder 1"/>
          <p:cNvSpPr>
            <a:spLocks noGrp="1"/>
          </p:cNvSpPr>
          <p:nvPr>
            <p:ph type="subTitle" idx="1"/>
          </p:nvPr>
        </p:nvSpPr>
        <p:spPr>
          <a:xfrm>
            <a:off x="683568" y="2420888"/>
            <a:ext cx="7772400" cy="2448272"/>
          </a:xfrm>
        </p:spPr>
        <p:txBody>
          <a:bodyPr/>
          <a:lstStyle/>
          <a:p>
            <a:pPr marR="0" algn="ctr" eaLnBrk="1" hangingPunct="1">
              <a:lnSpc>
                <a:spcPct val="80000"/>
              </a:lnSpc>
            </a:pPr>
            <a:endParaRPr lang="en-GB" b="1" dirty="0" smtClean="0">
              <a:solidFill>
                <a:srgbClr val="404040"/>
              </a:solidFill>
            </a:endParaRPr>
          </a:p>
          <a:p>
            <a:pPr marR="0" algn="ctr" eaLnBrk="1" hangingPunct="1">
              <a:lnSpc>
                <a:spcPct val="80000"/>
              </a:lnSpc>
            </a:pPr>
            <a:r>
              <a:rPr lang="en-GB" sz="3200" b="1" dirty="0" smtClean="0">
                <a:solidFill>
                  <a:schemeClr val="tx1"/>
                </a:solidFill>
                <a:hlinkClick r:id="rId3"/>
              </a:rPr>
              <a:t>http://www.northmerseyammc.nhs.uk</a:t>
            </a:r>
            <a:r>
              <a:rPr lang="en-GB" sz="3200" b="1" dirty="0" smtClean="0">
                <a:solidFill>
                  <a:schemeClr val="tx1"/>
                </a:solidFill>
              </a:rPr>
              <a:t> 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en-GB" sz="3200" b="1" dirty="0" smtClean="0">
                <a:solidFill>
                  <a:schemeClr val="tx1"/>
                </a:solidFill>
              </a:rPr>
              <a:t>or Map of Medicine 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en-GB" sz="3200" b="1" dirty="0" smtClean="0">
                <a:solidFill>
                  <a:schemeClr val="tx1"/>
                </a:solidFill>
              </a:rPr>
              <a:t>or</a:t>
            </a:r>
          </a:p>
          <a:p>
            <a:pPr marR="0" algn="ctr" eaLnBrk="1" hangingPunct="1">
              <a:lnSpc>
                <a:spcPct val="80000"/>
              </a:lnSpc>
            </a:pPr>
            <a:endParaRPr lang="en-GB" sz="3200" b="1" dirty="0" smtClean="0">
              <a:solidFill>
                <a:schemeClr val="tx1"/>
              </a:solidFill>
            </a:endParaRPr>
          </a:p>
          <a:p>
            <a:pPr marR="0" algn="ctr" eaLnBrk="1" hangingPunct="1">
              <a:lnSpc>
                <a:spcPct val="80000"/>
              </a:lnSpc>
            </a:pPr>
            <a:r>
              <a:rPr lang="en-GB" sz="3200" b="1" dirty="0" smtClean="0">
                <a:solidFill>
                  <a:schemeClr val="tx1"/>
                </a:solidFill>
                <a:hlinkClick r:id="rId4"/>
              </a:rPr>
              <a:t>katy.gardner@livgp.nhs.uk</a:t>
            </a:r>
            <a:endParaRPr lang="en-GB" sz="3200" b="1" dirty="0" smtClean="0">
              <a:solidFill>
                <a:schemeClr val="tx1"/>
              </a:solidFill>
            </a:endParaRPr>
          </a:p>
          <a:p>
            <a:pPr marR="0" algn="ctr" eaLnBrk="1" hangingPunct="1">
              <a:lnSpc>
                <a:spcPct val="80000"/>
              </a:lnSpc>
            </a:pPr>
            <a:endParaRPr lang="en-GB" sz="3200" b="1" dirty="0" smtClean="0">
              <a:solidFill>
                <a:schemeClr val="tx1"/>
              </a:solidFill>
            </a:endParaRPr>
          </a:p>
          <a:p>
            <a:pPr marR="0" algn="ctr" eaLnBrk="1" hangingPunct="1">
              <a:lnSpc>
                <a:spcPct val="80000"/>
              </a:lnSpc>
            </a:pPr>
            <a:endParaRPr lang="en-GB" sz="3200" b="1" dirty="0" smtClean="0">
              <a:solidFill>
                <a:srgbClr val="404040"/>
              </a:solidFill>
            </a:endParaRPr>
          </a:p>
          <a:p>
            <a:pPr marR="0" algn="ctr" eaLnBrk="1" hangingPunct="1">
              <a:lnSpc>
                <a:spcPct val="80000"/>
              </a:lnSpc>
            </a:pPr>
            <a:endParaRPr lang="en-GB" sz="3200" b="1" dirty="0" smtClean="0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Vitamin D Testing in Liverpool 2007-2012  (</a:t>
            </a:r>
            <a:r>
              <a:rPr lang="en-GB" sz="3100" dirty="0" smtClean="0"/>
              <a:t>Dr Steven Zhao et al 2013) </a:t>
            </a:r>
            <a:endParaRPr lang="en-GB" sz="3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348025"/>
              </p:ext>
            </p:extLst>
          </p:nvPr>
        </p:nvGraphicFramePr>
        <p:xfrm>
          <a:off x="611560" y="1844824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097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are we testing?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679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results?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894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666332"/>
          </a:xfrm>
        </p:spPr>
        <p:txBody>
          <a:bodyPr/>
          <a:lstStyle/>
          <a:p>
            <a:r>
              <a:rPr lang="en-GB" sz="3200" dirty="0" smtClean="0"/>
              <a:t>More testing after BMJ article (2011), GP Update Course and local guidelines</a:t>
            </a:r>
          </a:p>
          <a:p>
            <a:pPr marL="109537" indent="0">
              <a:buNone/>
            </a:pPr>
            <a:r>
              <a:rPr lang="en-GB" sz="3200" dirty="0" smtClean="0"/>
              <a:t> </a:t>
            </a:r>
          </a:p>
          <a:p>
            <a:r>
              <a:rPr lang="en-GB" sz="3200" b="1" dirty="0" smtClean="0"/>
              <a:t>More deficient in absolute numbers </a:t>
            </a:r>
          </a:p>
          <a:p>
            <a:endParaRPr lang="en-GB" sz="3200" b="1" dirty="0" smtClean="0"/>
          </a:p>
          <a:p>
            <a:r>
              <a:rPr lang="en-GB" sz="3200" dirty="0" smtClean="0"/>
              <a:t>BUT proportionally more sufficient! I.e. less targeted testing……….. </a:t>
            </a:r>
          </a:p>
          <a:p>
            <a:endParaRPr lang="en-GB" sz="3200" dirty="0" smtClean="0"/>
          </a:p>
          <a:p>
            <a:r>
              <a:rPr lang="en-GB" sz="3200" dirty="0" smtClean="0"/>
              <a:t>Testing all through the year but more deficient results in winter…………….</a:t>
            </a:r>
            <a:endParaRPr lang="en-GB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So………..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68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680520"/>
          </a:xfrm>
        </p:spPr>
        <p:txBody>
          <a:bodyPr/>
          <a:lstStyle/>
          <a:p>
            <a:r>
              <a:rPr lang="en-GB" sz="3200" dirty="0" smtClean="0"/>
              <a:t>Fully implement prevention for pregnant and post natal women </a:t>
            </a:r>
          </a:p>
          <a:p>
            <a:endParaRPr lang="en-GB" sz="3200" dirty="0"/>
          </a:p>
          <a:p>
            <a:r>
              <a:rPr lang="en-GB" sz="3200" dirty="0"/>
              <a:t>GPs </a:t>
            </a:r>
            <a:r>
              <a:rPr lang="en-GB" sz="3200" dirty="0" smtClean="0"/>
              <a:t>should </a:t>
            </a:r>
            <a:r>
              <a:rPr lang="en-GB" sz="3200" dirty="0"/>
              <a:t>think about who and when to </a:t>
            </a:r>
            <a:r>
              <a:rPr lang="en-GB" sz="3200" dirty="0" smtClean="0"/>
              <a:t>test and follow local guidelines </a:t>
            </a:r>
          </a:p>
          <a:p>
            <a:endParaRPr lang="en-GB" sz="3200" dirty="0"/>
          </a:p>
          <a:p>
            <a:r>
              <a:rPr lang="en-GB" sz="3200" dirty="0" smtClean="0"/>
              <a:t>NICE guidelines/prevention strategy for England and Wales (</a:t>
            </a:r>
            <a:r>
              <a:rPr lang="en-GB" sz="2800" dirty="0" smtClean="0"/>
              <a:t>all ages and ethnic groups)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Testing and treatment is expensive! So we need …..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6111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 descr="P801180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2363" y="1481138"/>
            <a:ext cx="6899275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/>
              <a:t>Northern latitude.... North of London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8768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en-GB" b="1" dirty="0" smtClean="0"/>
          </a:p>
          <a:p>
            <a:pPr eaLnBrk="1" hangingPunct="1"/>
            <a:r>
              <a:rPr lang="en-GB" b="1" dirty="0" smtClean="0"/>
              <a:t>NICE:  </a:t>
            </a:r>
            <a:r>
              <a:rPr lang="en-US" b="1" dirty="0" smtClean="0"/>
              <a:t>Maternal and child nutrition 2009</a:t>
            </a:r>
            <a:endParaRPr lang="en-GB" b="1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“People at risk of low sun exposure should take 10mcg/400units Vit D daily” (consensus statement 2010)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Prevention guidelines</a:t>
            </a:r>
            <a:endParaRPr lang="en-US" dirty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500313"/>
            <a:ext cx="8572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8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</a:bodyPr>
          <a:lstStyle/>
          <a:p>
            <a:pPr algn="ctr"/>
            <a:r>
              <a:rPr lang="en-GB" sz="2800" dirty="0" smtClean="0"/>
              <a:t>Healthy Start : Study of local  targeted/universal  areas by  Dr May Moonan L’pool </a:t>
            </a:r>
            <a:r>
              <a:rPr lang="en-GB" sz="2800" dirty="0" err="1" smtClean="0"/>
              <a:t>Uni</a:t>
            </a:r>
            <a:r>
              <a:rPr lang="en-GB" sz="2800" dirty="0" smtClean="0"/>
              <a:t> 2012</a:t>
            </a:r>
            <a:endParaRPr lang="en-GB" sz="2800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340769"/>
            <a:ext cx="7486650" cy="47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11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Not at any point in the maternity hospital or the GP practice did anyone tell me I was entitled to Healthy Start </a:t>
            </a:r>
            <a:endParaRPr lang="en-GB" dirty="0"/>
          </a:p>
          <a:p>
            <a:r>
              <a:rPr lang="en-GB" dirty="0" smtClean="0"/>
              <a:t>I noticed the vitamin voucher at the top of the letter but it did not say where you could get them from</a:t>
            </a:r>
          </a:p>
          <a:p>
            <a:r>
              <a:rPr lang="en-GB" dirty="0" smtClean="0"/>
              <a:t>The lady said to phone this number ‘cause I had to update the Healthy Start people to get my vouchers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Targeted: mothers - barriers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03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92488"/>
          </a:xfrm>
        </p:spPr>
        <p:txBody>
          <a:bodyPr/>
          <a:lstStyle/>
          <a:p>
            <a:r>
              <a:rPr lang="en-GB" sz="3200" dirty="0"/>
              <a:t>M</a:t>
            </a:r>
            <a:r>
              <a:rPr lang="en-GB" sz="3200" dirty="0" smtClean="0"/>
              <a:t>y GP, and then the health visitor and midwife kept checking that I was getting them</a:t>
            </a:r>
          </a:p>
          <a:p>
            <a:endParaRPr lang="en-GB" sz="3200" dirty="0" smtClean="0"/>
          </a:p>
          <a:p>
            <a:r>
              <a:rPr lang="en-GB" sz="3200" dirty="0" smtClean="0"/>
              <a:t>I did not mind having them as I knew everyone else was getting them</a:t>
            </a:r>
          </a:p>
          <a:p>
            <a:endParaRPr lang="en-GB" sz="3200" dirty="0" smtClean="0"/>
          </a:p>
          <a:p>
            <a:r>
              <a:rPr lang="en-GB" sz="3200" dirty="0" smtClean="0"/>
              <a:t>The Red book was a useful reminder </a:t>
            </a:r>
            <a:endParaRPr lang="en-GB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Universal: mothers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40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2"/>
          </a:xfrm>
        </p:spPr>
        <p:txBody>
          <a:bodyPr/>
          <a:lstStyle/>
          <a:p>
            <a:r>
              <a:rPr lang="en-GB" sz="3200" b="1" dirty="0" smtClean="0"/>
              <a:t>Targeted</a:t>
            </a:r>
            <a:r>
              <a:rPr lang="en-GB" sz="3200" dirty="0" smtClean="0"/>
              <a:t>: I felt uncomfortable asking women about financial circumstances</a:t>
            </a:r>
          </a:p>
          <a:p>
            <a:r>
              <a:rPr lang="en-GB" sz="3200" dirty="0" smtClean="0"/>
              <a:t>I never received any specific training about the Healthy Start scheme </a:t>
            </a:r>
          </a:p>
          <a:p>
            <a:pPr marL="109537" indent="0">
              <a:buNone/>
            </a:pPr>
            <a:endParaRPr lang="en-GB" sz="3200" dirty="0"/>
          </a:p>
          <a:p>
            <a:r>
              <a:rPr lang="en-GB" sz="3200" b="1" dirty="0" smtClean="0"/>
              <a:t>Universal</a:t>
            </a:r>
            <a:r>
              <a:rPr lang="en-GB" sz="3200" dirty="0" smtClean="0"/>
              <a:t>: It works well because no matter whether you are eligible for Healthy Start you can get them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Professionals: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63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9432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dirty="0" smtClean="0"/>
              <a:t>She concluded…………..</a:t>
            </a:r>
            <a:endParaRPr lang="en-GB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08" y="1268760"/>
            <a:ext cx="766737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5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2"/>
          </a:xfrm>
        </p:spPr>
        <p:txBody>
          <a:bodyPr/>
          <a:lstStyle/>
          <a:p>
            <a:r>
              <a:rPr lang="en-GB" sz="3200" dirty="0" smtClean="0"/>
              <a:t>Working with </a:t>
            </a:r>
            <a:r>
              <a:rPr lang="en-GB" sz="3200" dirty="0"/>
              <a:t>P</a:t>
            </a:r>
            <a:r>
              <a:rPr lang="en-GB" sz="3200" dirty="0" smtClean="0"/>
              <a:t>ublic Health/City Council: everyone on board </a:t>
            </a:r>
          </a:p>
          <a:p>
            <a:r>
              <a:rPr lang="en-GB" sz="3200" dirty="0" smtClean="0"/>
              <a:t>Via Women's hospital (CQUIN) and </a:t>
            </a:r>
            <a:r>
              <a:rPr lang="en-GB" sz="3200" dirty="0"/>
              <a:t>C</a:t>
            </a:r>
            <a:r>
              <a:rPr lang="en-GB" sz="3200" dirty="0" smtClean="0"/>
              <a:t>hildren's Centres</a:t>
            </a:r>
          </a:p>
          <a:p>
            <a:r>
              <a:rPr lang="en-GB" sz="3200" dirty="0"/>
              <a:t>H</a:t>
            </a:r>
            <a:r>
              <a:rPr lang="en-GB" sz="3200" dirty="0" smtClean="0"/>
              <a:t>ealth visitors and midwives vital (see previous report)</a:t>
            </a:r>
          </a:p>
          <a:p>
            <a:r>
              <a:rPr lang="en-GB" sz="3200" dirty="0" smtClean="0"/>
              <a:t>BUT reorganisation of NHS! Disruption of Healthy Start ……….</a:t>
            </a:r>
            <a:endParaRPr lang="en-GB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4400" dirty="0" smtClean="0"/>
              <a:t>October 2013 Universal roll out:  CCG said yes</a:t>
            </a:r>
            <a:r>
              <a:rPr lang="en-GB" sz="4400" dirty="0"/>
              <a:t>! </a:t>
            </a:r>
            <a:br>
              <a:rPr lang="en-GB" sz="4400" dirty="0"/>
            </a:b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7223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026372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3500" dirty="0" smtClean="0"/>
              <a:t>What is the optimal Vit D level?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GB" sz="35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3500" dirty="0" smtClean="0"/>
              <a:t>Does it affect pregnancy outcomes? Can higher levels reduce risk of cancer/ chronic diseases?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GB" sz="35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3500" dirty="0" smtClean="0"/>
              <a:t>How much sun exposure needed to optimise levels in different skin types?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GB" sz="35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3500" dirty="0" smtClean="0"/>
              <a:t>What is the role of diet/supplements?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GB" sz="3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Many questions remain  e.g....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“Vitamin D deficiency: the time to ignore it has passed.”</a:t>
            </a:r>
            <a:br>
              <a:rPr lang="en-US" dirty="0" smtClean="0"/>
            </a:br>
            <a:r>
              <a:rPr lang="en-US" sz="1600" dirty="0" smtClean="0">
                <a:hlinkClick r:id="" action="ppaction://hlinkfile" tooltip="International journal of rheumatic diseases."/>
              </a:rPr>
              <a:t>Int J Rheum Dis.</a:t>
            </a:r>
            <a:r>
              <a:rPr lang="en-US" sz="1600" dirty="0" smtClean="0"/>
              <a:t> 2010 Oct;13(4):318-23. </a:t>
            </a:r>
            <a:r>
              <a:rPr lang="en-US" sz="1600" dirty="0" err="1" smtClean="0"/>
              <a:t>doi</a:t>
            </a:r>
            <a:r>
              <a:rPr lang="en-US" sz="1600" dirty="0" smtClean="0"/>
              <a:t>: 10.1111/j.1756-185X.2010.01559.x</a:t>
            </a:r>
            <a:endParaRPr lang="en-US" sz="1600" dirty="0"/>
          </a:p>
        </p:txBody>
      </p:sp>
      <p:pic>
        <p:nvPicPr>
          <p:cNvPr id="71682" name="Picture 2" descr="C:\Users\Katy\Pictures\Spring  summer 2012\P10130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2" y="1988840"/>
            <a:ext cx="6034616" cy="401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04"/>
          </a:xfrm>
        </p:spPr>
        <p:txBody>
          <a:bodyPr/>
          <a:lstStyle/>
          <a:p>
            <a:pPr eaLnBrk="1" hangingPunct="1"/>
            <a:r>
              <a:rPr lang="en-US" sz="3600" dirty="0" smtClean="0"/>
              <a:t>Bone Pain, </a:t>
            </a:r>
          </a:p>
          <a:p>
            <a:pPr eaLnBrk="1" hangingPunct="1"/>
            <a:r>
              <a:rPr lang="en-US" sz="3600" dirty="0" smtClean="0"/>
              <a:t>Muscle Weakness, </a:t>
            </a:r>
          </a:p>
          <a:p>
            <a:pPr eaLnBrk="1" hangingPunct="1"/>
            <a:r>
              <a:rPr lang="en-US" sz="3600" dirty="0" smtClean="0"/>
              <a:t>Waddling gait</a:t>
            </a:r>
          </a:p>
          <a:p>
            <a:pPr eaLnBrk="1" hangingPunct="1"/>
            <a:r>
              <a:rPr lang="en-GB" sz="3600" dirty="0" smtClean="0"/>
              <a:t>OSTEOMALACIA </a:t>
            </a:r>
            <a:endParaRPr lang="en-US" sz="3600" dirty="0" smtClean="0"/>
          </a:p>
          <a:p>
            <a:pPr eaLnBrk="1" hangingPunct="1"/>
            <a:r>
              <a:rPr lang="en-US" sz="3600" dirty="0" smtClean="0"/>
              <a:t>Lethargy/ tiredness</a:t>
            </a:r>
            <a:endParaRPr lang="en-GB" sz="3600" dirty="0" smtClean="0"/>
          </a:p>
          <a:p>
            <a:pPr eaLnBrk="1" hangingPunct="1"/>
            <a:r>
              <a:rPr lang="en-GB" sz="3600" dirty="0" smtClean="0"/>
              <a:t>Falls/ fractures in older people</a:t>
            </a:r>
          </a:p>
          <a:p>
            <a:pPr eaLnBrk="1" hangingPunct="1">
              <a:buFont typeface="Wingdings 3" pitchFamily="18" charset="2"/>
              <a:buNone/>
            </a:pPr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Symptoms of deficiency: (adults)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sz="3200" b="1" dirty="0" smtClean="0"/>
              <a:t>Babies:</a:t>
            </a:r>
            <a:r>
              <a:rPr lang="en-US" sz="3200" dirty="0" smtClean="0"/>
              <a:t> irritability, convulsions. </a:t>
            </a:r>
          </a:p>
          <a:p>
            <a:pPr eaLnBrk="1" hangingPunct="1"/>
            <a:r>
              <a:rPr lang="en-US" sz="3200" b="1" dirty="0" smtClean="0"/>
              <a:t>Rickets</a:t>
            </a:r>
            <a:r>
              <a:rPr lang="en-US" sz="3200" dirty="0" smtClean="0"/>
              <a:t>…delayed closure of </a:t>
            </a:r>
            <a:r>
              <a:rPr lang="en-US" sz="3200" dirty="0" err="1" smtClean="0"/>
              <a:t>fontanelles</a:t>
            </a:r>
            <a:r>
              <a:rPr lang="en-US" sz="3200" dirty="0" smtClean="0"/>
              <a:t>, bow legs/knock knees, bone pain, poor growth, delayed walking, swollen wrist joints </a:t>
            </a:r>
          </a:p>
          <a:p>
            <a:pPr eaLnBrk="1" hangingPunct="1"/>
            <a:r>
              <a:rPr lang="en-GB" sz="3200" b="1" dirty="0" smtClean="0"/>
              <a:t>Lethargy  in children</a:t>
            </a:r>
            <a:r>
              <a:rPr lang="en-GB" sz="3200" dirty="0" smtClean="0"/>
              <a:t>...NB may be also  associated with anaemia ………..</a:t>
            </a:r>
            <a:endParaRPr lang="en-US" sz="3200" dirty="0" smtClean="0"/>
          </a:p>
          <a:p>
            <a:pPr eaLnBrk="1" hangingPunct="1"/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Symptoms of deficiency: (children)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805362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Skin </a:t>
            </a:r>
            <a:r>
              <a:rPr lang="en-US" sz="3200" dirty="0" err="1" smtClean="0"/>
              <a:t>colour</a:t>
            </a:r>
            <a:r>
              <a:rPr lang="en-US" sz="3200" dirty="0" smtClean="0"/>
              <a:t>: darker</a:t>
            </a:r>
            <a:endParaRPr lang="en-US" dirty="0" smtClean="0"/>
          </a:p>
          <a:p>
            <a:pPr eaLnBrk="1" hangingPunct="1"/>
            <a:r>
              <a:rPr lang="en-US" sz="3200" dirty="0" smtClean="0"/>
              <a:t>Low exposure to sunlight  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sz="3200" dirty="0" smtClean="0"/>
              <a:t>Diet low in Vitamin D</a:t>
            </a:r>
          </a:p>
          <a:p>
            <a:pPr eaLnBrk="1" hangingPunct="1"/>
            <a:r>
              <a:rPr lang="en-GB" sz="3200" dirty="0" smtClean="0"/>
              <a:t>Medical conditions: </a:t>
            </a:r>
            <a:r>
              <a:rPr lang="en-GB" sz="2800" dirty="0" smtClean="0"/>
              <a:t>Coeliac</a:t>
            </a:r>
            <a:r>
              <a:rPr lang="en-GB" sz="3200" dirty="0" smtClean="0"/>
              <a:t> , </a:t>
            </a:r>
            <a:r>
              <a:rPr lang="en-GB" sz="3200" dirty="0" err="1" smtClean="0"/>
              <a:t>Crohn’s</a:t>
            </a:r>
            <a:endParaRPr lang="en-GB" sz="3200" dirty="0" smtClean="0"/>
          </a:p>
          <a:p>
            <a:pPr eaLnBrk="1" hangingPunct="1"/>
            <a:r>
              <a:rPr lang="en-GB" sz="3200" dirty="0"/>
              <a:t>Older people: esp. if mostly indoors</a:t>
            </a:r>
          </a:p>
          <a:p>
            <a:pPr eaLnBrk="1" hangingPunct="1"/>
            <a:r>
              <a:rPr lang="en-GB" sz="3200" dirty="0"/>
              <a:t>Pregnancy and breastfeeding</a:t>
            </a:r>
          </a:p>
          <a:p>
            <a:pPr eaLnBrk="1" hangingPunct="1"/>
            <a:r>
              <a:rPr lang="en-GB" sz="3200" dirty="0" smtClean="0"/>
              <a:t>Obesity </a:t>
            </a:r>
            <a:r>
              <a:rPr lang="en-GB" sz="3200" dirty="0"/>
              <a:t>BMI &gt;30</a:t>
            </a:r>
          </a:p>
          <a:p>
            <a:pPr eaLnBrk="1" hangingPunct="1"/>
            <a:r>
              <a:rPr lang="en-US" sz="2000" i="1" dirty="0"/>
              <a:t>(Diagnosis and management of vitamin D deficiency : Pearce S, </a:t>
            </a:r>
            <a:r>
              <a:rPr lang="en-US" sz="2000" i="1" dirty="0" err="1"/>
              <a:t>Cheetham</a:t>
            </a:r>
            <a:r>
              <a:rPr lang="en-US" sz="2000" i="1" dirty="0"/>
              <a:t> T.  BMJ  2010;340:b5664)</a:t>
            </a:r>
          </a:p>
          <a:p>
            <a:pPr eaLnBrk="1" hangingPunct="1"/>
            <a:endParaRPr lang="en-GB" sz="3200" dirty="0"/>
          </a:p>
          <a:p>
            <a:pPr eaLnBrk="1" hangingPunct="1"/>
            <a:endParaRPr lang="en-US" sz="3200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Who is at risk...could it be you?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z="3200" dirty="0" smtClean="0"/>
          </a:p>
          <a:p>
            <a:pPr eaLnBrk="1" hangingPunct="1"/>
            <a:r>
              <a:rPr lang="en-GB" sz="3200" dirty="0" smtClean="0"/>
              <a:t>In 2003 GPs picked up deficiency/ </a:t>
            </a:r>
            <a:r>
              <a:rPr lang="en-GB" sz="3200" dirty="0" err="1" smtClean="0"/>
              <a:t>osteomalacia</a:t>
            </a:r>
            <a:r>
              <a:rPr lang="en-GB" sz="3200" dirty="0" smtClean="0"/>
              <a:t> in Somali patients</a:t>
            </a:r>
          </a:p>
          <a:p>
            <a:pPr eaLnBrk="1" hangingPunct="1"/>
            <a:r>
              <a:rPr lang="en-GB" sz="3200" dirty="0" smtClean="0"/>
              <a:t>Study: 292 Somalis in L’pool all ages &gt;age 2 </a:t>
            </a:r>
          </a:p>
          <a:p>
            <a:pPr eaLnBrk="1" hangingPunct="1"/>
            <a:r>
              <a:rPr lang="en-GB" sz="3200" dirty="0" smtClean="0"/>
              <a:t>Found 82% deficient</a:t>
            </a:r>
          </a:p>
          <a:p>
            <a:pPr eaLnBrk="1" hangingPunct="1"/>
            <a:r>
              <a:rPr lang="en-GB" sz="3200" dirty="0" smtClean="0"/>
              <a:t>Community supplement study: low uptake:- unpleasantness of Calcium was a main factor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4400" dirty="0" smtClean="0"/>
              <a:t>How did it </a:t>
            </a:r>
            <a:r>
              <a:rPr lang="en-GB" sz="4400" dirty="0"/>
              <a:t>begin? </a:t>
            </a:r>
            <a:r>
              <a:rPr lang="en-GB" sz="4400" dirty="0" smtClean="0"/>
              <a:t>  Liverpool </a:t>
            </a:r>
            <a:r>
              <a:rPr lang="en-GB" sz="4400" dirty="0"/>
              <a:t>Somali study 2004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3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435708"/>
              </p:ext>
            </p:extLst>
          </p:nvPr>
        </p:nvGraphicFramePr>
        <p:xfrm>
          <a:off x="142875" y="1285875"/>
          <a:ext cx="8858250" cy="5023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6" name="Chart" r:id="rId4" imgW="7772400" imgH="4114800" progId="MSGraph.Chart.8">
                  <p:embed followColorScheme="full"/>
                </p:oleObj>
              </mc:Choice>
              <mc:Fallback>
                <p:oleObj name="Chart" r:id="rId4" imgW="7772400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285875"/>
                        <a:ext cx="8858250" cy="5023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Liverpool Somali study  2004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83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5813" y="1357313"/>
            <a:ext cx="7900987" cy="5072062"/>
          </a:xfrm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GB" sz="3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3500" dirty="0" smtClean="0"/>
              <a:t>Health promotion messages did not correspond to people’s diet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GB" sz="35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3500" dirty="0" smtClean="0"/>
              <a:t>Somalis ate little food containing Vitamin D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GB" sz="35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3500" dirty="0" smtClean="0"/>
              <a:t>75%  had someone in family suffering from bone and muscle pain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(Maxwell S, </a:t>
            </a:r>
            <a:r>
              <a:rPr lang="en-GB" sz="2000" dirty="0" err="1" smtClean="0"/>
              <a:t>Salah</a:t>
            </a:r>
            <a:r>
              <a:rPr lang="en-GB" sz="2000" dirty="0" smtClean="0"/>
              <a:t> S, Bunn J. (2006) </a:t>
            </a:r>
            <a:br>
              <a:rPr lang="en-GB" sz="2000" dirty="0" smtClean="0"/>
            </a:br>
            <a:r>
              <a:rPr lang="en-GB" sz="2000" dirty="0" smtClean="0"/>
              <a:t>Journal of Human Nutrition and Dietetics, 19  (2), p.125-7.)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US" sz="33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4400" dirty="0" smtClean="0"/>
              <a:t>Dietary study Somali community</a:t>
            </a:r>
            <a:r>
              <a:rPr lang="en-GB" sz="3100" dirty="0" smtClean="0"/>
              <a:t/>
            </a:r>
            <a:br>
              <a:rPr lang="en-GB" sz="3100" dirty="0" smtClean="0"/>
            </a:br>
            <a:endParaRPr lang="en-US" sz="1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9700" y="1481138"/>
            <a:ext cx="6324600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/>
              <a:t>Somali Food plate: </a:t>
            </a:r>
            <a:br>
              <a:rPr lang="en-GB" dirty="0" smtClean="0"/>
            </a:br>
            <a:r>
              <a:rPr lang="en-GB" sz="2200" dirty="0" smtClean="0"/>
              <a:t>example of dietary adaptation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smtClean="0"/>
              <a:t> by Samsam Salah and Shirley Judd (PCT)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3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4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1443</TotalTime>
  <Words>799</Words>
  <Application>Microsoft Office PowerPoint</Application>
  <PresentationFormat>On-screen Show (4:3)</PresentationFormat>
  <Paragraphs>151</Paragraphs>
  <Slides>28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Concourse</vt:lpstr>
      <vt:lpstr>Chart</vt:lpstr>
      <vt:lpstr>Vitamin D Deficiency in Liverpool where are we now?  </vt:lpstr>
      <vt:lpstr>Northern latitude.... North of London </vt:lpstr>
      <vt:lpstr>Symptoms of deficiency: (adults)</vt:lpstr>
      <vt:lpstr>Symptoms of deficiency: (children)</vt:lpstr>
      <vt:lpstr>Who is at risk...could it be you?</vt:lpstr>
      <vt:lpstr>  How did it begin?   Liverpool Somali study 2004 </vt:lpstr>
      <vt:lpstr>Liverpool Somali study  2004</vt:lpstr>
      <vt:lpstr>Dietary study Somali community </vt:lpstr>
      <vt:lpstr>Somali Food plate:  example of dietary adaptation  by Samsam Salah and Shirley Judd (PCT)</vt:lpstr>
      <vt:lpstr>  Rickets in Merseyside </vt:lpstr>
      <vt:lpstr> Audit of local practices 2008 </vt:lpstr>
      <vt:lpstr>Community education....... </vt:lpstr>
      <vt:lpstr>What did we do next ?</vt:lpstr>
      <vt:lpstr> 2012: North Mersey Guidelines and local leaflet</vt:lpstr>
      <vt:lpstr>Vitamin D Testing in Liverpool 2007-2012  (Dr Steven Zhao et al 2013) </vt:lpstr>
      <vt:lpstr>Who are we testing?</vt:lpstr>
      <vt:lpstr>What are results?</vt:lpstr>
      <vt:lpstr>So………..</vt:lpstr>
      <vt:lpstr>Testing and treatment is expensive! So we need …..</vt:lpstr>
      <vt:lpstr>Prevention guidelines</vt:lpstr>
      <vt:lpstr>Healthy Start : Study of local  targeted/universal  areas by  Dr May Moonan L’pool Uni 2012</vt:lpstr>
      <vt:lpstr>Targeted: mothers - barriers </vt:lpstr>
      <vt:lpstr>Universal: mothers </vt:lpstr>
      <vt:lpstr>Professionals:</vt:lpstr>
      <vt:lpstr>She concluded…………..</vt:lpstr>
      <vt:lpstr> October 2013 Universal roll out:  CCG said yes!  </vt:lpstr>
      <vt:lpstr>Many questions remain  e.g....</vt:lpstr>
      <vt:lpstr>“Vitamin D deficiency: the time to ignore it has passed.” Int J Rheum Dis. 2010 Oct;13(4):318-23. doi: 10.1111/j.1756-185X.2010.01559.x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 D</dc:title>
  <dc:creator>Katy</dc:creator>
  <cp:lastModifiedBy>Deborah Kenyon</cp:lastModifiedBy>
  <cp:revision>417</cp:revision>
  <dcterms:created xsi:type="dcterms:W3CDTF">2008-11-07T17:03:17Z</dcterms:created>
  <dcterms:modified xsi:type="dcterms:W3CDTF">2013-09-02T07:30:49Z</dcterms:modified>
</cp:coreProperties>
</file>